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y="6858000" cx="12192000"/>
  <p:notesSz cx="6858000" cy="9144000"/>
  <p:embeddedFontLst>
    <p:embeddedFont>
      <p:font typeface="Raleway"/>
      <p:regular r:id="rId47"/>
      <p:bold r:id="rId48"/>
      <p:italic r:id="rId49"/>
      <p:boldItalic r:id="rId50"/>
    </p:embeddedFont>
    <p:embeddedFont>
      <p:font typeface="Manrope"/>
      <p:regular r:id="rId51"/>
      <p:bold r:id="rId52"/>
    </p:embeddedFont>
    <p:embeddedFont>
      <p:font typeface="Rubik SemiBold"/>
      <p:regular r:id="rId53"/>
      <p:bold r:id="rId54"/>
      <p:italic r:id="rId55"/>
      <p:boldItalic r:id="rId56"/>
    </p:embeddedFont>
    <p:embeddedFont>
      <p:font typeface="Rubik"/>
      <p:regular r:id="rId57"/>
      <p:bold r:id="rId58"/>
      <p:italic r:id="rId59"/>
      <p:boldItalic r:id="rId6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1" roundtripDataSignature="AMtx7mj8X85L8eUlWPf5UbyI83eNLC8Bo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Raleway-bold.fntdata"/><Relationship Id="rId47" Type="http://schemas.openxmlformats.org/officeDocument/2006/relationships/font" Target="fonts/Raleway-regular.fntdata"/><Relationship Id="rId49" Type="http://schemas.openxmlformats.org/officeDocument/2006/relationships/font" Target="fonts/Raleway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1" Type="http://customschemas.google.com/relationships/presentationmetadata" Target="meta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Rubik-boldItalic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Manrope-regular.fntdata"/><Relationship Id="rId50" Type="http://schemas.openxmlformats.org/officeDocument/2006/relationships/font" Target="fonts/Raleway-boldItalic.fntdata"/><Relationship Id="rId53" Type="http://schemas.openxmlformats.org/officeDocument/2006/relationships/font" Target="fonts/RubikSemiBold-regular.fntdata"/><Relationship Id="rId52" Type="http://schemas.openxmlformats.org/officeDocument/2006/relationships/font" Target="fonts/Manrope-bold.fntdata"/><Relationship Id="rId11" Type="http://schemas.openxmlformats.org/officeDocument/2006/relationships/slide" Target="slides/slide7.xml"/><Relationship Id="rId55" Type="http://schemas.openxmlformats.org/officeDocument/2006/relationships/font" Target="fonts/RubikSemiBold-italic.fntdata"/><Relationship Id="rId10" Type="http://schemas.openxmlformats.org/officeDocument/2006/relationships/slide" Target="slides/slide6.xml"/><Relationship Id="rId54" Type="http://schemas.openxmlformats.org/officeDocument/2006/relationships/font" Target="fonts/RubikSemiBold-bold.fntdata"/><Relationship Id="rId13" Type="http://schemas.openxmlformats.org/officeDocument/2006/relationships/slide" Target="slides/slide9.xml"/><Relationship Id="rId57" Type="http://schemas.openxmlformats.org/officeDocument/2006/relationships/font" Target="fonts/Rubik-regular.fntdata"/><Relationship Id="rId12" Type="http://schemas.openxmlformats.org/officeDocument/2006/relationships/slide" Target="slides/slide8.xml"/><Relationship Id="rId56" Type="http://schemas.openxmlformats.org/officeDocument/2006/relationships/font" Target="fonts/RubikSemiBold-boldItalic.fntdata"/><Relationship Id="rId15" Type="http://schemas.openxmlformats.org/officeDocument/2006/relationships/slide" Target="slides/slide11.xml"/><Relationship Id="rId59" Type="http://schemas.openxmlformats.org/officeDocument/2006/relationships/font" Target="fonts/Rubik-italic.fntdata"/><Relationship Id="rId14" Type="http://schemas.openxmlformats.org/officeDocument/2006/relationships/slide" Target="slides/slide10.xml"/><Relationship Id="rId58" Type="http://schemas.openxmlformats.org/officeDocument/2006/relationships/font" Target="fonts/Rubik-bold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hr-H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" name="Google Shape;12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d8656c08bb_0_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d8656c08bb_0_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2d8656c08bb_0_9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8" name="Google Shape;20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d8656c08bb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d8656c08bb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2d8656c08bb_0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7" name="Google Shape;22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9" name="Google Shape;239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0" name="Google Shape;25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6" name="Google Shape;256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3" name="Google Shape;263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0" name="Google Shape;270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5" name="Google Shape;275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6" name="Google Shape;13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4" name="Google Shape;29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1" name="Google Shape;301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8" name="Google Shape;308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5" name="Google Shape;315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1" name="Google Shape;321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8" name="Google Shape;328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3" name="Google Shape;333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8" name="Google Shape;338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d8656c08bb_0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2d8656c08bb_0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g2d8656c08bb_0_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d8656c08bb_0_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d8656c08bb_0_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g2d8656c08bb_0_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1" name="Google Shape;14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d8656c08bb_0_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2d8656c08bb_0_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g2d8656c08bb_0_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1" name="Google Shape;371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29fe8ce9e5_0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29fe8ce9e5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g329fe8ce9e5_0_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b31636383f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4" name="Google Shape;384;g2b31636383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5" name="Google Shape;385;g2b31636383f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2b070dba49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32b070dba49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32b070dba49_0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b2b4282f53_0_10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6" name="Google Shape;396;g2b2b4282f53_0_10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7" name="Google Shape;397;g2b2b4282f53_0_10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3" name="Google Shape;403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08" name="Google Shape;408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29fe8ce9e5_0_3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4" name="Google Shape;414;g329fe8ce9e5_0_3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29fe8ce9e5_0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3" name="Google Shape;423;g329fe8ce9e5_0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7" name="Google Shape;14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hr-HR"/>
              <a:t>vratiti stari slide</a:t>
            </a:r>
            <a:endParaRPr/>
          </a:p>
        </p:txBody>
      </p:sp>
      <p:sp>
        <p:nvSpPr>
          <p:cNvPr id="434" name="Google Shape;434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29fe8ce9e5_0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29fe8ce9e5_0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g329fe8ce9e5_0_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9" name="Google Shape;449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" name="Google Shape;15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4" name="Google Shape;17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2" name="Google Shape;18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8" name="Google Shape;18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3" name="Google Shape;19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Uvodni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LEGO, toy&#10;&#10;Description automatically generated" id="16" name="Google Shape;16;p53"/>
          <p:cNvPicPr preferRelativeResize="0"/>
          <p:nvPr/>
        </p:nvPicPr>
        <p:blipFill rotWithShape="1">
          <a:blip r:embed="rId2">
            <a:alphaModFix amt="13000"/>
          </a:blip>
          <a:srcRect b="0" l="0" r="0" t="0"/>
          <a:stretch/>
        </p:blipFill>
        <p:spPr>
          <a:xfrm>
            <a:off x="0" y="-943754"/>
            <a:ext cx="12192000" cy="874550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5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bik SemiBold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9" name="Google Shape;19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sp>
        <p:nvSpPr>
          <p:cNvPr id="22" name="Google Shape;22;p53"/>
          <p:cNvSpPr/>
          <p:nvPr/>
        </p:nvSpPr>
        <p:spPr>
          <a:xfrm>
            <a:off x="4336400" y="674327"/>
            <a:ext cx="896072" cy="896072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1B4E6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3" name="Google Shape;23;p53"/>
          <p:cNvSpPr/>
          <p:nvPr/>
        </p:nvSpPr>
        <p:spPr>
          <a:xfrm>
            <a:off x="5394036" y="757527"/>
            <a:ext cx="729672" cy="729672"/>
          </a:xfrm>
          <a:prstGeom prst="ellipse">
            <a:avLst/>
          </a:prstGeom>
          <a:solidFill>
            <a:schemeClr val="accent2"/>
          </a:solidFill>
          <a:ln cap="flat" cmpd="sng" w="12700">
            <a:solidFill>
              <a:srgbClr val="89071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4" name="Google Shape;24;p53"/>
          <p:cNvSpPr/>
          <p:nvPr/>
        </p:nvSpPr>
        <p:spPr>
          <a:xfrm>
            <a:off x="6381819" y="831273"/>
            <a:ext cx="536578" cy="536578"/>
          </a:xfrm>
          <a:prstGeom prst="ellipse">
            <a:avLst/>
          </a:prstGeom>
          <a:solidFill>
            <a:schemeClr val="accent3"/>
          </a:solidFill>
          <a:ln cap="flat" cmpd="sng" w="12700">
            <a:solidFill>
              <a:srgbClr val="B4760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5" name="Google Shape;25;p53"/>
          <p:cNvSpPr/>
          <p:nvPr/>
        </p:nvSpPr>
        <p:spPr>
          <a:xfrm>
            <a:off x="7133070" y="958852"/>
            <a:ext cx="331932" cy="331932"/>
          </a:xfrm>
          <a:prstGeom prst="ellipse">
            <a:avLst/>
          </a:prstGeom>
          <a:solidFill>
            <a:schemeClr val="accent4"/>
          </a:solidFill>
          <a:ln cap="flat" cmpd="sng" w="12700">
            <a:solidFill>
              <a:srgbClr val="4B1D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ka s opisom" showMasterSp="0" type="picTx">
  <p:cSld name="PICTURE_WITH_CAPTION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2"/>
          <p:cNvSpPr txBox="1"/>
          <p:nvPr>
            <p:ph type="title"/>
          </p:nvPr>
        </p:nvSpPr>
        <p:spPr>
          <a:xfrm>
            <a:off x="839788" y="1764102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6A8E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6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62"/>
          <p:cNvSpPr txBox="1"/>
          <p:nvPr>
            <p:ph idx="1" type="body"/>
          </p:nvPr>
        </p:nvSpPr>
        <p:spPr>
          <a:xfrm>
            <a:off x="839788" y="3364302"/>
            <a:ext cx="3932237" cy="2504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4" name="Google Shape;104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Rubik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/>
            </a:lvl9pPr>
          </a:lstStyle>
          <a:p/>
        </p:txBody>
      </p:sp>
      <p:sp>
        <p:nvSpPr>
          <p:cNvPr id="105" name="Google Shape;105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Rubik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/>
            </a:lvl9pPr>
          </a:lstStyle>
          <a:p/>
        </p:txBody>
      </p:sp>
      <p:sp>
        <p:nvSpPr>
          <p:cNvPr id="106" name="Google Shape;106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26A8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26A8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26A8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26A8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26A8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26A8E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26A8E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26A8E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26A8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bik SemiBold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6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0" name="Google Shape;110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ubik SemiBold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6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16" name="Google Shape;116;p6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17" name="Google Shape;117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ubik SemiBold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6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6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4" name="Google Shape;124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sadržaj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grpSp>
        <p:nvGrpSpPr>
          <p:cNvPr id="32" name="Google Shape;32;p54"/>
          <p:cNvGrpSpPr/>
          <p:nvPr/>
        </p:nvGrpSpPr>
        <p:grpSpPr>
          <a:xfrm>
            <a:off x="9402619" y="5773812"/>
            <a:ext cx="1514544" cy="538088"/>
            <a:chOff x="8374854" y="5118603"/>
            <a:chExt cx="2978946" cy="1058360"/>
          </a:xfrm>
        </p:grpSpPr>
        <p:sp>
          <p:nvSpPr>
            <p:cNvPr id="33" name="Google Shape;33;p54"/>
            <p:cNvSpPr/>
            <p:nvPr/>
          </p:nvSpPr>
          <p:spPr>
            <a:xfrm>
              <a:off x="8374854" y="5118603"/>
              <a:ext cx="896072" cy="896072"/>
            </a:xfrm>
            <a:prstGeom prst="ellipse">
              <a:avLst/>
            </a:prstGeom>
            <a:solidFill>
              <a:schemeClr val="accent1"/>
            </a:solidFill>
            <a:ln cap="flat" cmpd="sng" w="12700">
              <a:solidFill>
                <a:srgbClr val="1B4E6A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34" name="Google Shape;34;p54"/>
            <p:cNvSpPr/>
            <p:nvPr/>
          </p:nvSpPr>
          <p:spPr>
            <a:xfrm>
              <a:off x="9432490" y="5447291"/>
              <a:ext cx="729672" cy="729672"/>
            </a:xfrm>
            <a:prstGeom prst="ellipse">
              <a:avLst/>
            </a:prstGeom>
            <a:solidFill>
              <a:schemeClr val="accent2"/>
            </a:solidFill>
            <a:ln cap="flat" cmpd="sng" w="12700">
              <a:solidFill>
                <a:srgbClr val="89071D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35" name="Google Shape;35;p54"/>
            <p:cNvSpPr/>
            <p:nvPr/>
          </p:nvSpPr>
          <p:spPr>
            <a:xfrm>
              <a:off x="10323726" y="5354129"/>
              <a:ext cx="536578" cy="536578"/>
            </a:xfrm>
            <a:prstGeom prst="ellipse">
              <a:avLst/>
            </a:prstGeom>
            <a:solidFill>
              <a:schemeClr val="accent3"/>
            </a:solidFill>
            <a:ln cap="flat" cmpd="sng" w="12700">
              <a:solidFill>
                <a:srgbClr val="B4760A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36" name="Google Shape;36;p54"/>
            <p:cNvSpPr/>
            <p:nvPr/>
          </p:nvSpPr>
          <p:spPr>
            <a:xfrm>
              <a:off x="11021868" y="5724741"/>
              <a:ext cx="331932" cy="331932"/>
            </a:xfrm>
            <a:prstGeom prst="ellipse">
              <a:avLst/>
            </a:prstGeom>
            <a:solidFill>
              <a:schemeClr val="accent4"/>
            </a:solidFill>
            <a:ln cap="flat" cmpd="sng" w="12700">
              <a:solidFill>
                <a:srgbClr val="4B1D3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držaj plavo">
  <p:cSld name="Sadržaj plavo">
    <p:bg>
      <p:bgPr>
        <a:solidFill>
          <a:schemeClr val="accent1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LEGO, toy&#10;&#10;Description automatically generated" id="38" name="Google Shape;38;p55"/>
          <p:cNvPicPr preferRelativeResize="0"/>
          <p:nvPr/>
        </p:nvPicPr>
        <p:blipFill rotWithShape="1">
          <a:blip r:embed="rId2">
            <a:alphaModFix amt="11000"/>
          </a:blip>
          <a:srcRect b="0" l="0" r="0" t="0"/>
          <a:stretch/>
        </p:blipFill>
        <p:spPr>
          <a:xfrm>
            <a:off x="0" y="-943754"/>
            <a:ext cx="12192000" cy="8745508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ubik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sp>
        <p:nvSpPr>
          <p:cNvPr id="44" name="Google Shape;44;p55"/>
          <p:cNvSpPr/>
          <p:nvPr/>
        </p:nvSpPr>
        <p:spPr>
          <a:xfrm>
            <a:off x="8374854" y="5118603"/>
            <a:ext cx="896072" cy="89607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5" name="Google Shape;45;p55"/>
          <p:cNvSpPr/>
          <p:nvPr/>
        </p:nvSpPr>
        <p:spPr>
          <a:xfrm>
            <a:off x="9432490" y="5447291"/>
            <a:ext cx="729672" cy="72967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6" name="Google Shape;46;p55"/>
          <p:cNvSpPr/>
          <p:nvPr/>
        </p:nvSpPr>
        <p:spPr>
          <a:xfrm>
            <a:off x="10323726" y="5354129"/>
            <a:ext cx="536578" cy="53657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7" name="Google Shape;47;p55"/>
          <p:cNvSpPr/>
          <p:nvPr/>
        </p:nvSpPr>
        <p:spPr>
          <a:xfrm>
            <a:off x="11021868" y="5724741"/>
            <a:ext cx="331932" cy="33193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staknuti naslov">
  <p:cSld name="Istaknuti naslov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LEGO, toy&#10;&#10;Description automatically generated" id="49" name="Google Shape;49;p56"/>
          <p:cNvPicPr preferRelativeResize="0"/>
          <p:nvPr/>
        </p:nvPicPr>
        <p:blipFill rotWithShape="1">
          <a:blip r:embed="rId2">
            <a:alphaModFix amt="70000"/>
          </a:blip>
          <a:srcRect b="0" l="0" r="0" t="0"/>
          <a:stretch/>
        </p:blipFill>
        <p:spPr>
          <a:xfrm>
            <a:off x="0" y="-2389158"/>
            <a:ext cx="12192000" cy="8745508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56"/>
          <p:cNvSpPr/>
          <p:nvPr/>
        </p:nvSpPr>
        <p:spPr>
          <a:xfrm>
            <a:off x="0" y="3573710"/>
            <a:ext cx="12192000" cy="328429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1B4E6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1" name="Google Shape;51;p56"/>
          <p:cNvSpPr txBox="1"/>
          <p:nvPr>
            <p:ph type="title"/>
          </p:nvPr>
        </p:nvSpPr>
        <p:spPr>
          <a:xfrm>
            <a:off x="838200" y="455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ubik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sp>
        <p:nvSpPr>
          <p:cNvPr id="55" name="Google Shape;55;p56"/>
          <p:cNvSpPr/>
          <p:nvPr/>
        </p:nvSpPr>
        <p:spPr>
          <a:xfrm>
            <a:off x="0" y="3284290"/>
            <a:ext cx="12192000" cy="289420"/>
          </a:xfrm>
          <a:prstGeom prst="rect">
            <a:avLst/>
          </a:prstGeom>
          <a:solidFill>
            <a:schemeClr val="accent2"/>
          </a:solidFill>
          <a:ln cap="flat" cmpd="sng" w="12700">
            <a:solidFill>
              <a:srgbClr val="89071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6" name="Google Shape;56;p56"/>
          <p:cNvSpPr/>
          <p:nvPr/>
        </p:nvSpPr>
        <p:spPr>
          <a:xfrm>
            <a:off x="0" y="2966455"/>
            <a:ext cx="12192000" cy="144710"/>
          </a:xfrm>
          <a:prstGeom prst="rect">
            <a:avLst/>
          </a:prstGeom>
          <a:solidFill>
            <a:schemeClr val="accent3"/>
          </a:solidFill>
          <a:ln cap="flat" cmpd="sng" w="12700">
            <a:solidFill>
              <a:srgbClr val="B4760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7" name="Google Shape;57;p56"/>
          <p:cNvSpPr/>
          <p:nvPr/>
        </p:nvSpPr>
        <p:spPr>
          <a:xfrm>
            <a:off x="0" y="3098553"/>
            <a:ext cx="12192000" cy="193922"/>
          </a:xfrm>
          <a:prstGeom prst="rect">
            <a:avLst/>
          </a:prstGeom>
          <a:solidFill>
            <a:schemeClr val="accent4"/>
          </a:solidFill>
          <a:ln cap="flat" cmpd="sng" w="12700">
            <a:solidFill>
              <a:srgbClr val="4B1D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" name="Google Shape;61;p5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5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3" name="Google Shape;63;p5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držaj crveno">
  <p:cSld name="Sadržaj crveno">
    <p:bg>
      <p:bgPr>
        <a:solidFill>
          <a:schemeClr val="accent2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LEGO, toy&#10;&#10;Description automatically generated" id="72" name="Google Shape;72;p60"/>
          <p:cNvPicPr preferRelativeResize="0"/>
          <p:nvPr/>
        </p:nvPicPr>
        <p:blipFill rotWithShape="1">
          <a:blip r:embed="rId2">
            <a:alphaModFix amt="11000"/>
          </a:blip>
          <a:srcRect b="0" l="0" r="0" t="0"/>
          <a:stretch/>
        </p:blipFill>
        <p:spPr>
          <a:xfrm>
            <a:off x="0" y="-943754"/>
            <a:ext cx="12192000" cy="874550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6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ubik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sp>
        <p:nvSpPr>
          <p:cNvPr id="78" name="Google Shape;78;p60"/>
          <p:cNvSpPr/>
          <p:nvPr/>
        </p:nvSpPr>
        <p:spPr>
          <a:xfrm>
            <a:off x="8374854" y="5118603"/>
            <a:ext cx="896072" cy="89607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79" name="Google Shape;79;p60"/>
          <p:cNvSpPr/>
          <p:nvPr/>
        </p:nvSpPr>
        <p:spPr>
          <a:xfrm>
            <a:off x="9432490" y="5447291"/>
            <a:ext cx="729672" cy="72967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80" name="Google Shape;80;p60"/>
          <p:cNvSpPr/>
          <p:nvPr/>
        </p:nvSpPr>
        <p:spPr>
          <a:xfrm>
            <a:off x="10323726" y="5354129"/>
            <a:ext cx="536578" cy="53657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81" name="Google Shape;81;p60"/>
          <p:cNvSpPr/>
          <p:nvPr/>
        </p:nvSpPr>
        <p:spPr>
          <a:xfrm>
            <a:off x="11021868" y="5724741"/>
            <a:ext cx="331932" cy="33193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držaj ljubičasto">
  <p:cSld name="Sadržaj ljubičasto">
    <p:bg>
      <p:bgPr>
        <a:solidFill>
          <a:schemeClr val="accent4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LEGO, toy&#10;&#10;Description automatically generated" id="83" name="Google Shape;83;p63"/>
          <p:cNvPicPr preferRelativeResize="0"/>
          <p:nvPr/>
        </p:nvPicPr>
        <p:blipFill rotWithShape="1">
          <a:blip r:embed="rId2">
            <a:alphaModFix amt="11000"/>
          </a:blip>
          <a:srcRect b="0" l="0" r="0" t="0"/>
          <a:stretch/>
        </p:blipFill>
        <p:spPr>
          <a:xfrm>
            <a:off x="0" y="-943754"/>
            <a:ext cx="12192000" cy="874550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6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ubik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6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sp>
        <p:nvSpPr>
          <p:cNvPr id="89" name="Google Shape;89;p63"/>
          <p:cNvSpPr/>
          <p:nvPr/>
        </p:nvSpPr>
        <p:spPr>
          <a:xfrm>
            <a:off x="8374854" y="5118603"/>
            <a:ext cx="896072" cy="89607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0" name="Google Shape;90;p63"/>
          <p:cNvSpPr/>
          <p:nvPr/>
        </p:nvSpPr>
        <p:spPr>
          <a:xfrm>
            <a:off x="9432490" y="5447291"/>
            <a:ext cx="729672" cy="72967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1" name="Google Shape;91;p63"/>
          <p:cNvSpPr/>
          <p:nvPr/>
        </p:nvSpPr>
        <p:spPr>
          <a:xfrm>
            <a:off x="10323726" y="5354129"/>
            <a:ext cx="536578" cy="53657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2" name="Google Shape;92;p63"/>
          <p:cNvSpPr/>
          <p:nvPr/>
        </p:nvSpPr>
        <p:spPr>
          <a:xfrm>
            <a:off x="11021868" y="5724741"/>
            <a:ext cx="331932" cy="33193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6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6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ubik SemiBold"/>
              <a:buNone/>
              <a:defRPr b="0" i="0" sz="4400" u="none" cap="none" strike="noStrik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5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/>
        </p:txBody>
      </p:sp>
      <p:sp>
        <p:nvSpPr>
          <p:cNvPr id="12" name="Google Shape;12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/>
        </p:txBody>
      </p:sp>
      <p:sp>
        <p:nvSpPr>
          <p:cNvPr id="13" name="Google Shape;13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/>
        </p:txBody>
      </p:sp>
      <p:sp>
        <p:nvSpPr>
          <p:cNvPr id="14" name="Google Shape;14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foi.unizg.hr/hr/mobilnost/studenti" TargetMode="External"/><Relationship Id="rId4" Type="http://schemas.openxmlformats.org/officeDocument/2006/relationships/image" Target="../media/image26.png"/><Relationship Id="rId5" Type="http://schemas.openxmlformats.org/officeDocument/2006/relationships/image" Target="../media/image14.png"/><Relationship Id="rId6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jpg"/><Relationship Id="rId4" Type="http://schemas.openxmlformats.org/officeDocument/2006/relationships/image" Target="../media/image17.jpg"/><Relationship Id="rId5" Type="http://schemas.openxmlformats.org/officeDocument/2006/relationships/image" Target="../media/image19.jpg"/><Relationship Id="rId6" Type="http://schemas.openxmlformats.org/officeDocument/2006/relationships/image" Target="../media/image16.jpg"/><Relationship Id="rId7" Type="http://schemas.openxmlformats.org/officeDocument/2006/relationships/image" Target="../media/image20.png"/><Relationship Id="rId8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google.com/url?sa=t&amp;rct=j&amp;q=&amp;esrc=s&amp;source=web&amp;cd=&amp;ved=2ahUKEwipqom919X8AhUI-yoKHcaGBv8QFnoECBAQAQ&amp;url=https://emojipedia.org/smiling-face-with-smiling-eyes/&amp;usg=AOvVaw2RJQL-Y_mkq1Seme4_RwAX" TargetMode="External"/><Relationship Id="rId4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1.jpg"/><Relationship Id="rId4" Type="http://schemas.openxmlformats.org/officeDocument/2006/relationships/image" Target="../media/image3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5.png"/><Relationship Id="rId4" Type="http://schemas.openxmlformats.org/officeDocument/2006/relationships/image" Target="../media/image43.png"/><Relationship Id="rId5" Type="http://schemas.openxmlformats.org/officeDocument/2006/relationships/image" Target="../media/image3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25.jp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7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Relationship Id="rId4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"/>
          <p:cNvSpPr txBox="1"/>
          <p:nvPr>
            <p:ph type="ctrTitle"/>
          </p:nvPr>
        </p:nvSpPr>
        <p:spPr>
          <a:xfrm>
            <a:off x="1524000" y="762145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bik SemiBold"/>
              <a:buNone/>
            </a:pPr>
            <a:r>
              <a:rPr b="1" lang="hr-HR"/>
              <a:t>9</a:t>
            </a:r>
            <a:r>
              <a:rPr b="1" lang="hr-HR"/>
              <a:t>. ERASMUS+ INFO DAN</a:t>
            </a:r>
            <a:endParaRPr/>
          </a:p>
        </p:txBody>
      </p:sp>
      <p:sp>
        <p:nvSpPr>
          <p:cNvPr id="132" name="Google Shape;132;p1"/>
          <p:cNvSpPr txBox="1"/>
          <p:nvPr>
            <p:ph idx="1" type="subTitle"/>
          </p:nvPr>
        </p:nvSpPr>
        <p:spPr>
          <a:xfrm>
            <a:off x="1524000" y="3241820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hr-HR"/>
              <a:t>Sveučilište u Zagrebu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hr-HR"/>
              <a:t>Fakultet organizacije i informatike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hr-HR"/>
              <a:t>30. siječnja 2025.</a:t>
            </a:r>
            <a:endParaRPr/>
          </a:p>
        </p:txBody>
      </p:sp>
      <p:pic>
        <p:nvPicPr>
          <p:cNvPr descr="Text&#10;&#10;Description automatically generated" id="133" name="Google Shape;13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4116" y="4897582"/>
            <a:ext cx="2923768" cy="891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d8656c08bb_0_93"/>
          <p:cNvSpPr txBox="1"/>
          <p:nvPr>
            <p:ph type="title"/>
          </p:nvPr>
        </p:nvSpPr>
        <p:spPr>
          <a:xfrm>
            <a:off x="74675" y="295275"/>
            <a:ext cx="41100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Financijska potpora </a:t>
            </a:r>
            <a:endParaRPr/>
          </a:p>
        </p:txBody>
      </p:sp>
      <p:pic>
        <p:nvPicPr>
          <p:cNvPr id="203" name="Google Shape;203;g2d8656c08bb_0_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1175" y="0"/>
            <a:ext cx="870279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2d8656c08bb_0_93"/>
          <p:cNvSpPr txBox="1"/>
          <p:nvPr/>
        </p:nvSpPr>
        <p:spPr>
          <a:xfrm>
            <a:off x="8077500" y="4795600"/>
            <a:ext cx="781200" cy="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05" name="Google Shape;205;g2d8656c08bb_0_93"/>
          <p:cNvPicPr preferRelativeResize="0"/>
          <p:nvPr/>
        </p:nvPicPr>
        <p:blipFill rotWithShape="1">
          <a:blip r:embed="rId4">
            <a:alphaModFix/>
          </a:blip>
          <a:srcRect b="29299" l="0" r="0" t="23113"/>
          <a:stretch/>
        </p:blipFill>
        <p:spPr>
          <a:xfrm>
            <a:off x="162125" y="2191850"/>
            <a:ext cx="3227375" cy="2964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ubik SemiBold"/>
              <a:buNone/>
            </a:pPr>
            <a:r>
              <a:rPr b="1" lang="hr-HR"/>
              <a:t>Zašto se prijaviti</a:t>
            </a:r>
            <a:r>
              <a:rPr b="1" lang="hr-HR">
                <a:solidFill>
                  <a:schemeClr val="accent2"/>
                </a:solidFill>
              </a:rPr>
              <a:t>?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211" name="Google Shape;211;p12"/>
          <p:cNvSpPr txBox="1"/>
          <p:nvPr/>
        </p:nvSpPr>
        <p:spPr>
          <a:xfrm>
            <a:off x="1233299" y="1677912"/>
            <a:ext cx="1864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2"/>
          <p:cNvSpPr txBox="1"/>
          <p:nvPr/>
        </p:nvSpPr>
        <p:spPr>
          <a:xfrm>
            <a:off x="495300" y="3176010"/>
            <a:ext cx="3340200" cy="33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hr-HR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Stjecanje međunarodnog profesionalnog iskustva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Stjecanje </a:t>
            </a:r>
            <a:r>
              <a:rPr b="1" i="0" lang="hr-HR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novih znanja</a:t>
            </a:r>
            <a:endParaRPr b="1" i="0" sz="18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r-HR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Prilika za slušanje </a:t>
            </a:r>
            <a:r>
              <a:rPr b="1" i="0" lang="hr-HR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kolegija</a:t>
            </a:r>
            <a:r>
              <a:rPr b="0" i="0" lang="hr-HR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 koji nisu dostupni na </a:t>
            </a:r>
            <a:r>
              <a:rPr lang="hr-HR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tvom </a:t>
            </a:r>
            <a:r>
              <a:rPr b="0" i="0" lang="hr-HR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fakultetu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r-HR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Učenje od </a:t>
            </a:r>
            <a:r>
              <a:rPr b="1" lang="hr-HR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stranih nastavnika</a:t>
            </a:r>
            <a:endParaRPr b="1"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13" name="Google Shape;213;p12"/>
          <p:cNvSpPr txBox="1"/>
          <p:nvPr/>
        </p:nvSpPr>
        <p:spPr>
          <a:xfrm>
            <a:off x="4587875" y="3176010"/>
            <a:ext cx="3251100" cy="3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hr-HR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Stjecanje transverzalnih vještina</a:t>
            </a:r>
            <a:endParaRPr b="1"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Vještine </a:t>
            </a:r>
            <a:r>
              <a:rPr b="1" i="0" lang="hr-HR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rješavanja problema</a:t>
            </a:r>
            <a:r>
              <a:rPr b="0" i="0" lang="hr-HR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i </a:t>
            </a:r>
            <a:r>
              <a:rPr b="1" i="0" lang="hr-HR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donošenja odluka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hr-HR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O</a:t>
            </a:r>
            <a:r>
              <a:rPr b="1" i="0" lang="hr-HR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tvorenost </a:t>
            </a:r>
            <a:r>
              <a:rPr b="0" i="0" lang="hr-HR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prema novim izazovima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hr-HR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T</a:t>
            </a:r>
            <a:r>
              <a:rPr b="1" i="0" lang="hr-HR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olerancija</a:t>
            </a:r>
            <a:r>
              <a:rPr b="0" i="0" lang="hr-HR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prema drugačijim osobnim vrijednostima i ponašanjima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2"/>
          <p:cNvSpPr txBox="1"/>
          <p:nvPr/>
        </p:nvSpPr>
        <p:spPr>
          <a:xfrm>
            <a:off x="8512175" y="3176010"/>
            <a:ext cx="3251100" cy="24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hr-HR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Upoznavanje novih kultura i </a:t>
            </a:r>
            <a:r>
              <a:rPr b="1" i="1" lang="hr-HR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networking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Upoznavanje </a:t>
            </a:r>
            <a:r>
              <a:rPr b="1" i="0" lang="hr-HR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nove države</a:t>
            </a:r>
            <a:r>
              <a:rPr b="0" i="0" lang="hr-HR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te lokalnih kulturalnih specifičnosti</a:t>
            </a:r>
            <a:endParaRPr b="0" i="0" sz="18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Stjecanje </a:t>
            </a:r>
            <a:r>
              <a:rPr b="1" i="0" lang="hr-HR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međunarodnih</a:t>
            </a:r>
            <a:r>
              <a:rPr b="0" i="0" lang="hr-HR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b="1" i="0" lang="hr-HR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prijateljstava </a:t>
            </a:r>
            <a:r>
              <a:rPr b="0" i="0" lang="hr-HR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 poznanstava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9300" y="1476875"/>
            <a:ext cx="1725650" cy="17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85238" y="1340350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8863" y="1297525"/>
            <a:ext cx="1905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d8656c08bb_0_15"/>
          <p:cNvSpPr txBox="1"/>
          <p:nvPr>
            <p:ph type="title"/>
          </p:nvPr>
        </p:nvSpPr>
        <p:spPr>
          <a:xfrm>
            <a:off x="441000" y="101700"/>
            <a:ext cx="5134200" cy="6654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ubik SemiBold"/>
              <a:buNone/>
            </a:pPr>
            <a:r>
              <a:rPr lang="hr-HR"/>
              <a:t>Razlozi studenata za </a:t>
            </a:r>
            <a:r>
              <a:rPr lang="hr-HR">
                <a:solidFill>
                  <a:srgbClr val="C00000"/>
                </a:solidFill>
              </a:rPr>
              <a:t>neodlazak</a:t>
            </a:r>
            <a:r>
              <a:rPr lang="hr-HR"/>
              <a:t> na studijski boravak</a:t>
            </a:r>
            <a:endParaRPr/>
          </a:p>
        </p:txBody>
      </p:sp>
      <p:pic>
        <p:nvPicPr>
          <p:cNvPr id="224" name="Google Shape;224;g2d8656c08bb_0_15"/>
          <p:cNvPicPr preferRelativeResize="0"/>
          <p:nvPr/>
        </p:nvPicPr>
        <p:blipFill rotWithShape="1">
          <a:blip r:embed="rId3">
            <a:alphaModFix/>
          </a:blip>
          <a:srcRect b="14432" l="0" r="0" t="14715"/>
          <a:stretch/>
        </p:blipFill>
        <p:spPr>
          <a:xfrm>
            <a:off x="5628175" y="687025"/>
            <a:ext cx="6403174" cy="5670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"/>
          <p:cNvSpPr txBox="1"/>
          <p:nvPr>
            <p:ph idx="4294967295" type="title"/>
          </p:nvPr>
        </p:nvSpPr>
        <p:spPr>
          <a:xfrm>
            <a:off x="838200" y="5270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ubik SemiBold"/>
              <a:buNone/>
            </a:pPr>
            <a:r>
              <a:rPr lang="hr-HR" sz="3200"/>
              <a:t>Što da radim ako razmišljam o Erasmus mobilnosti?</a:t>
            </a:r>
            <a:endParaRPr sz="3200"/>
          </a:p>
        </p:txBody>
      </p:sp>
      <p:sp>
        <p:nvSpPr>
          <p:cNvPr id="230" name="Google Shape;230;p13"/>
          <p:cNvSpPr txBox="1"/>
          <p:nvPr>
            <p:ph idx="4294967295" type="body"/>
          </p:nvPr>
        </p:nvSpPr>
        <p:spPr>
          <a:xfrm>
            <a:off x="103136" y="1242172"/>
            <a:ext cx="6422100" cy="45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3846"/>
              <a:buNone/>
            </a:pPr>
            <a:r>
              <a:rPr lang="hr-HR" sz="2600"/>
              <a:t>Najprije prouči stranicu </a:t>
            </a:r>
            <a:endParaRPr/>
          </a:p>
          <a:p>
            <a:pPr indent="0" lvl="0" marL="0" rtl="0" algn="ctr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3846"/>
              <a:buNone/>
            </a:pPr>
            <a:r>
              <a:rPr b="1" lang="hr-HR" sz="2600">
                <a:solidFill>
                  <a:srgbClr val="C00000"/>
                </a:solidFill>
              </a:rPr>
              <a:t>mobilnost studenata</a:t>
            </a:r>
            <a:endParaRPr sz="26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9032"/>
              <a:buNone/>
            </a:pPr>
            <a:r>
              <a:t/>
            </a:r>
            <a:endParaRPr sz="3100"/>
          </a:p>
          <a:p>
            <a:pPr indent="-131445" lvl="8" marL="38862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29031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9032"/>
              <a:buNone/>
            </a:pPr>
            <a:r>
              <a:rPr lang="hr-HR"/>
              <a:t>																</a:t>
            </a:r>
            <a:endParaRPr/>
          </a:p>
          <a:p>
            <a:pPr indent="-77470" lvl="0" marL="228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9032"/>
              <a:buNone/>
            </a:pPr>
            <a:r>
              <a:t/>
            </a:r>
            <a:endParaRPr/>
          </a:p>
          <a:p>
            <a:pPr indent="-77470" lvl="0" marL="228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9032"/>
              <a:buNone/>
            </a:pPr>
            <a:r>
              <a:t/>
            </a:r>
            <a:endParaRPr/>
          </a:p>
          <a:p>
            <a:pPr indent="-77470" lvl="0" marL="228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9032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9032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9032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9032"/>
              <a:buNone/>
            </a:pPr>
            <a:r>
              <a:rPr lang="hr-HR"/>
              <a:t>	</a:t>
            </a:r>
            <a:endParaRPr/>
          </a:p>
        </p:txBody>
      </p:sp>
      <p:pic>
        <p:nvPicPr>
          <p:cNvPr id="231" name="Google Shape;231;p1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2838" y="2557850"/>
            <a:ext cx="5623175" cy="3177124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3"/>
          <p:cNvSpPr txBox="1"/>
          <p:nvPr/>
        </p:nvSpPr>
        <p:spPr>
          <a:xfrm>
            <a:off x="11353800" y="4114800"/>
            <a:ext cx="4571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descr="Ravna strelica" id="233" name="Google Shape;233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3021273" y="1914971"/>
            <a:ext cx="526301" cy="52630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3"/>
          <p:cNvSpPr/>
          <p:nvPr/>
        </p:nvSpPr>
        <p:spPr>
          <a:xfrm>
            <a:off x="1846947" y="6154900"/>
            <a:ext cx="9374428" cy="569346"/>
          </a:xfrm>
          <a:prstGeom prst="rect">
            <a:avLst/>
          </a:prstGeom>
          <a:noFill/>
          <a:ln cap="flat" cmpd="sng" w="9525">
            <a:solidFill>
              <a:srgbClr val="006A8D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hr-HR" sz="31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Javi nam se mailom i dogovori konzultacije!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3"/>
          <p:cNvSpPr txBox="1"/>
          <p:nvPr/>
        </p:nvSpPr>
        <p:spPr>
          <a:xfrm>
            <a:off x="6161103" y="1303464"/>
            <a:ext cx="5927761" cy="44315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ctr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2709"/>
              <a:buFont typeface="Arial"/>
              <a:buNone/>
            </a:pPr>
            <a:r>
              <a:rPr b="0" i="0" lang="hr-HR" sz="29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Istraži</a:t>
            </a:r>
            <a:r>
              <a:rPr b="0" i="0" lang="hr-HR" sz="2900" u="none" cap="none" strike="noStrike">
                <a:solidFill>
                  <a:srgbClr val="C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b="1" i="0" lang="hr-HR" sz="2900" u="none" cap="none" strike="noStrike">
                <a:solidFill>
                  <a:srgbClr val="C00000"/>
                </a:solidFill>
                <a:latin typeface="Rubik"/>
                <a:ea typeface="Rubik"/>
                <a:cs typeface="Rubik"/>
                <a:sym typeface="Rubik"/>
              </a:rPr>
              <a:t>vodič za studente -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2709"/>
              <a:buFont typeface="Arial"/>
              <a:buNone/>
            </a:pPr>
            <a:r>
              <a:rPr b="1" i="0" lang="hr-HR" sz="2900" u="none" cap="none" strike="noStrike">
                <a:solidFill>
                  <a:srgbClr val="C00000"/>
                </a:solidFill>
                <a:latin typeface="Rubik"/>
                <a:ea typeface="Rubik"/>
                <a:cs typeface="Rubik"/>
                <a:sym typeface="Rubik"/>
              </a:rPr>
              <a:t> „putovnicu”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42857"/>
              <a:buFont typeface="Arial"/>
              <a:buNone/>
            </a:pPr>
            <a:r>
              <a:t/>
            </a:r>
            <a:endParaRPr b="0" i="0" sz="31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131445" lvl="8" marL="3886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42857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42857"/>
              <a:buFont typeface="Arial"/>
              <a:buNone/>
            </a:pPr>
            <a:r>
              <a:rPr b="0" i="0" lang="hr-HR" sz="2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														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77470" lvl="0" marL="2286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42857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77470" lvl="0" marL="2286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42857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77470" lvl="0" marL="2286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42857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42857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42857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42857"/>
              <a:buFont typeface="Arial"/>
              <a:buNone/>
            </a:pPr>
            <a:r>
              <a:rPr b="0" i="0" lang="hr-HR" sz="2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13"/>
          <p:cNvPicPr preferRelativeResize="0"/>
          <p:nvPr/>
        </p:nvPicPr>
        <p:blipFill rotWithShape="1">
          <a:blip r:embed="rId6">
            <a:alphaModFix/>
          </a:blip>
          <a:srcRect b="10247" l="33470" r="34952" t="11104"/>
          <a:stretch/>
        </p:blipFill>
        <p:spPr>
          <a:xfrm>
            <a:off x="7998213" y="2340100"/>
            <a:ext cx="2423074" cy="339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4"/>
          <p:cNvSpPr txBox="1"/>
          <p:nvPr>
            <p:ph type="title"/>
          </p:nvPr>
        </p:nvSpPr>
        <p:spPr>
          <a:xfrm>
            <a:off x="838201" y="74751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Rubik SemiBold"/>
              <a:buNone/>
            </a:pPr>
            <a:r>
              <a:rPr lang="hr-HR"/>
              <a:t>Pratite naše studente na društvenim mrežama </a:t>
            </a:r>
            <a:r>
              <a:rPr lang="hr-HR">
                <a:solidFill>
                  <a:schemeClr val="accent2"/>
                </a:solidFill>
              </a:rPr>
              <a:t>FOI International</a:t>
            </a:r>
            <a:r>
              <a:rPr lang="hr-HR"/>
              <a:t>…</a:t>
            </a:r>
            <a:br>
              <a:rPr lang="hr-HR"/>
            </a:br>
            <a:endParaRPr/>
          </a:p>
        </p:txBody>
      </p:sp>
      <p:pic>
        <p:nvPicPr>
          <p:cNvPr id="242" name="Google Shape;24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5425" y="2840300"/>
            <a:ext cx="3013275" cy="401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4"/>
          <p:cNvPicPr preferRelativeResize="0"/>
          <p:nvPr/>
        </p:nvPicPr>
        <p:blipFill rotWithShape="1">
          <a:blip r:embed="rId4">
            <a:alphaModFix/>
          </a:blip>
          <a:srcRect b="2803" l="0" r="0" t="2803"/>
          <a:stretch/>
        </p:blipFill>
        <p:spPr>
          <a:xfrm>
            <a:off x="3013275" y="2840300"/>
            <a:ext cx="3192150" cy="401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4"/>
          <p:cNvPicPr preferRelativeResize="0"/>
          <p:nvPr/>
        </p:nvPicPr>
        <p:blipFill rotWithShape="1">
          <a:blip r:embed="rId5">
            <a:alphaModFix/>
          </a:blip>
          <a:srcRect b="0" l="0" r="5195" t="0"/>
          <a:stretch/>
        </p:blipFill>
        <p:spPr>
          <a:xfrm>
            <a:off x="9218700" y="2840300"/>
            <a:ext cx="2856775" cy="401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840300"/>
            <a:ext cx="3013275" cy="401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39500" y="1758575"/>
            <a:ext cx="983575" cy="98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939875" y="1758575"/>
            <a:ext cx="983575" cy="98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ubik SemiBold"/>
              <a:buNone/>
            </a:pPr>
            <a:r>
              <a:rPr lang="hr-HR"/>
              <a:t>Natječaj – osnovne informacije</a:t>
            </a:r>
            <a:endParaRPr/>
          </a:p>
        </p:txBody>
      </p:sp>
      <p:sp>
        <p:nvSpPr>
          <p:cNvPr id="253" name="Google Shape;253;p15"/>
          <p:cNvSpPr txBox="1"/>
          <p:nvPr>
            <p:ph idx="1" type="body"/>
          </p:nvPr>
        </p:nvSpPr>
        <p:spPr>
          <a:xfrm>
            <a:off x="921725" y="1617625"/>
            <a:ext cx="8772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❑"/>
            </a:pPr>
            <a:r>
              <a:rPr lang="hr-HR" sz="2400"/>
              <a:t>Sveučilište u Zagrebu raspisuje </a:t>
            </a:r>
            <a:r>
              <a:rPr b="1" lang="hr-HR" sz="2400">
                <a:solidFill>
                  <a:schemeClr val="accent2"/>
                </a:solidFill>
              </a:rPr>
              <a:t>natječaj</a:t>
            </a:r>
            <a:endParaRPr sz="2400"/>
          </a:p>
          <a:p>
            <a:pPr indent="-2032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❑"/>
            </a:pPr>
            <a:r>
              <a:rPr lang="hr-HR" sz="2400"/>
              <a:t>Natječaj za ak. godinu 2025./26. biti će raspisan </a:t>
            </a:r>
            <a:r>
              <a:rPr b="1" lang="hr-HR" sz="2400"/>
              <a:t>sredinom veljače</a:t>
            </a:r>
            <a:endParaRPr b="1" sz="2400"/>
          </a:p>
          <a:p>
            <a:pPr indent="-2032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Noto Sans Symbols"/>
              <a:buChar char="❑"/>
            </a:pPr>
            <a:r>
              <a:rPr lang="hr-HR" sz="2400"/>
              <a:t>Objava natječaja na web stranicama SuZg, FOI-ja, društvenim mrežama FOI i FOI International, CPSRK App-u…pratite!</a:t>
            </a:r>
            <a:endParaRPr sz="2400"/>
          </a:p>
          <a:p>
            <a:pPr indent="-2032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Noto Sans Symbols"/>
              <a:buChar char="❑"/>
            </a:pPr>
            <a:r>
              <a:rPr lang="hr-HR" sz="2400">
                <a:solidFill>
                  <a:schemeClr val="accent2"/>
                </a:solidFill>
              </a:rPr>
              <a:t>FOI rangira studente </a:t>
            </a:r>
            <a:r>
              <a:rPr lang="hr-HR" sz="2400"/>
              <a:t>i listu šalje </a:t>
            </a:r>
            <a:r>
              <a:rPr lang="hr-HR" sz="2400">
                <a:solidFill>
                  <a:schemeClr val="accent2"/>
                </a:solidFill>
              </a:rPr>
              <a:t>Sveučilištu u Zagrebu </a:t>
            </a:r>
            <a:r>
              <a:rPr lang="hr-HR" sz="2400"/>
              <a:t>koje </a:t>
            </a:r>
            <a:r>
              <a:rPr lang="hr-HR" sz="2400">
                <a:solidFill>
                  <a:schemeClr val="accent2"/>
                </a:solidFill>
              </a:rPr>
              <a:t>donosi odluku o ne/stipendiranju</a:t>
            </a:r>
            <a:endParaRPr sz="2400"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Noto Sans Symbols"/>
              <a:buChar char="✔"/>
            </a:pPr>
            <a:r>
              <a:rPr b="1" lang="hr-HR" sz="2400">
                <a:solidFill>
                  <a:srgbClr val="026A8E"/>
                </a:solidFill>
              </a:rPr>
              <a:t>Natječaj se raspisuje samo jednom godišnje za </a:t>
            </a:r>
            <a:r>
              <a:rPr b="1" lang="hr-HR" sz="2400" u="sng">
                <a:solidFill>
                  <a:srgbClr val="026A8E"/>
                </a:solidFill>
              </a:rPr>
              <a:t>oba semestra</a:t>
            </a:r>
            <a:r>
              <a:rPr b="1" lang="hr-HR" sz="2400">
                <a:solidFill>
                  <a:srgbClr val="026A8E"/>
                </a:solidFill>
              </a:rPr>
              <a:t> u sljedećoj ak. godini</a:t>
            </a:r>
            <a:endParaRPr b="1" sz="2400">
              <a:solidFill>
                <a:srgbClr val="026A8E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Noto Sans Symbols"/>
              <a:buChar char="✔"/>
            </a:pPr>
            <a:r>
              <a:rPr b="1" lang="hr-HR" sz="2400">
                <a:solidFill>
                  <a:srgbClr val="026A8E"/>
                </a:solidFill>
              </a:rPr>
              <a:t>Obično je otvoren oko 3 tjedna!</a:t>
            </a:r>
            <a:endParaRPr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iagram&#10;&#10;Description automatically generated" id="258" name="Google Shape;258;p16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900" y="-11907"/>
            <a:ext cx="9728200" cy="6881813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6"/>
          <p:cNvSpPr/>
          <p:nvPr/>
        </p:nvSpPr>
        <p:spPr>
          <a:xfrm>
            <a:off x="0" y="0"/>
            <a:ext cx="1231900" cy="106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60" name="Google Shape;260;p16"/>
          <p:cNvSpPr/>
          <p:nvPr/>
        </p:nvSpPr>
        <p:spPr>
          <a:xfrm>
            <a:off x="10960100" y="5702300"/>
            <a:ext cx="1371600" cy="1181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7"/>
          <p:cNvSpPr txBox="1"/>
          <p:nvPr>
            <p:ph type="title"/>
          </p:nvPr>
        </p:nvSpPr>
        <p:spPr>
          <a:xfrm>
            <a:off x="341243" y="-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ubik SemiBold"/>
              <a:buNone/>
            </a:pPr>
            <a:r>
              <a:rPr lang="hr-HR"/>
              <a:t>Potrebna dokumentacija</a:t>
            </a:r>
            <a:endParaRPr/>
          </a:p>
        </p:txBody>
      </p:sp>
      <p:sp>
        <p:nvSpPr>
          <p:cNvPr id="266" name="Google Shape;266;p17"/>
          <p:cNvSpPr txBox="1"/>
          <p:nvPr>
            <p:ph idx="1" type="body"/>
          </p:nvPr>
        </p:nvSpPr>
        <p:spPr>
          <a:xfrm>
            <a:off x="341249" y="1253100"/>
            <a:ext cx="9011400" cy="55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✔"/>
            </a:pPr>
            <a:r>
              <a:rPr lang="hr-HR" sz="2400"/>
              <a:t>Europass životopis</a:t>
            </a:r>
            <a:endParaRPr sz="2400"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✔"/>
            </a:pPr>
            <a:r>
              <a:rPr lang="hr-HR" sz="2400"/>
              <a:t>Motivacijsko pismo</a:t>
            </a:r>
            <a:endParaRPr sz="2400"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✔"/>
            </a:pPr>
            <a:r>
              <a:rPr lang="hr-HR" sz="2400"/>
              <a:t>Prijepis položenog ispita i ocjena</a:t>
            </a:r>
            <a:endParaRPr sz="2400"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E003D"/>
              </a:buClr>
              <a:buSzPts val="2400"/>
              <a:buChar char="✔"/>
            </a:pPr>
            <a:r>
              <a:rPr b="1" lang="hr-HR" sz="2400">
                <a:solidFill>
                  <a:srgbClr val="CE003D"/>
                </a:solidFill>
              </a:rPr>
              <a:t>Potvrda o znanju stranog jezika</a:t>
            </a:r>
            <a:endParaRPr b="1" sz="2400">
              <a:solidFill>
                <a:srgbClr val="CE003D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✔"/>
            </a:pPr>
            <a:r>
              <a:rPr lang="hr-HR" sz="2400"/>
              <a:t>Ostala dokumentacija navedena u natječaju</a:t>
            </a:r>
            <a:endParaRPr sz="24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None/>
            </a:pPr>
            <a:r>
              <a:rPr b="1" lang="hr-HR" sz="2550">
                <a:solidFill>
                  <a:srgbClr val="CE003D"/>
                </a:solidFill>
              </a:rPr>
              <a:t>*</a:t>
            </a:r>
            <a:r>
              <a:rPr b="1" lang="hr-HR" sz="2200">
                <a:solidFill>
                  <a:srgbClr val="CE003D"/>
                </a:solidFill>
              </a:rPr>
              <a:t>Potvrdu  o znanju stranog jezika izdaje Ured za međunarodnu suradnju FOI-ja </a:t>
            </a:r>
            <a:r>
              <a:rPr lang="hr-HR" sz="2200"/>
              <a:t>ako:</a:t>
            </a:r>
            <a:r>
              <a:rPr lang="hr-HR" sz="2550"/>
              <a:t> </a:t>
            </a:r>
            <a:endParaRPr sz="2550"/>
          </a:p>
          <a:p>
            <a:pPr indent="-218122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200"/>
              <a:buChar char="•"/>
            </a:pPr>
            <a:r>
              <a:rPr lang="hr-HR" sz="2200"/>
              <a:t>ste položili najmanje 1 semestar engleskog jezika (ili njemačkog – samo ako idete u zemlje njemačkog govornog područja i zaista možete slušati nastavu na njemačkom) </a:t>
            </a:r>
            <a:endParaRPr sz="2200"/>
          </a:p>
          <a:p>
            <a:pPr indent="-218122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200"/>
              <a:buChar char="•"/>
            </a:pPr>
            <a:r>
              <a:rPr lang="hr-HR" sz="2200"/>
              <a:t>nije certifikat kao onaj iz škole stranog jezika! (</a:t>
            </a:r>
            <a:r>
              <a:rPr lang="hr-HR" sz="2200" u="sng"/>
              <a:t>izdaje se samo u svrhu prijave na Erasmus+ natječaje</a:t>
            </a:r>
            <a:r>
              <a:rPr lang="hr-HR" sz="2200"/>
              <a:t>)</a:t>
            </a:r>
            <a:endParaRPr sz="2200"/>
          </a:p>
          <a:p>
            <a:pPr indent="-218122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200"/>
              <a:buChar char="•"/>
            </a:pPr>
            <a:r>
              <a:rPr lang="hr-HR" sz="2200"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Ako nemate položen engleski na FOI-ju – mogućnost sufinanciranja ispita u školi stranih jezika</a:t>
            </a:r>
            <a:endParaRPr sz="2200"/>
          </a:p>
        </p:txBody>
      </p:sp>
      <p:pic>
        <p:nvPicPr>
          <p:cNvPr id="267" name="Google Shape;26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39175" y="125275"/>
            <a:ext cx="3220675" cy="322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"/>
          <p:cNvSpPr txBox="1"/>
          <p:nvPr>
            <p:ph type="title"/>
          </p:nvPr>
        </p:nvSpPr>
        <p:spPr>
          <a:xfrm>
            <a:off x="838200" y="455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ubik SemiBold"/>
              <a:buNone/>
            </a:pPr>
            <a:r>
              <a:rPr lang="hr-HR"/>
              <a:t>Planiranje semestra na razmjeni i odabir predmeta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ubik SemiBold"/>
              <a:buNone/>
            </a:pPr>
            <a:r>
              <a:rPr i="1" lang="hr-HR"/>
              <a:t>Wish </a:t>
            </a:r>
            <a:r>
              <a:rPr lang="hr-HR"/>
              <a:t>lista</a:t>
            </a:r>
            <a:endParaRPr/>
          </a:p>
        </p:txBody>
      </p:sp>
      <p:grpSp>
        <p:nvGrpSpPr>
          <p:cNvPr id="278" name="Google Shape;278;p21"/>
          <p:cNvGrpSpPr/>
          <p:nvPr/>
        </p:nvGrpSpPr>
        <p:grpSpPr>
          <a:xfrm>
            <a:off x="523875" y="1531147"/>
            <a:ext cx="2819400" cy="2345526"/>
            <a:chOff x="981075" y="1571625"/>
            <a:chExt cx="2819400" cy="2345526"/>
          </a:xfrm>
        </p:grpSpPr>
        <p:sp>
          <p:nvSpPr>
            <p:cNvPr id="279" name="Google Shape;279;p21"/>
            <p:cNvSpPr/>
            <p:nvPr/>
          </p:nvSpPr>
          <p:spPr>
            <a:xfrm>
              <a:off x="981075" y="1957387"/>
              <a:ext cx="2819400" cy="1959764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2857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hr-HR" sz="18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Odaberi odgovarajuća sveučilišta za razmjenu sukladno studiju i razini na FOI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1"/>
            <p:cNvSpPr/>
            <p:nvPr/>
          </p:nvSpPr>
          <p:spPr>
            <a:xfrm>
              <a:off x="981075" y="1571625"/>
              <a:ext cx="2819400" cy="771525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2700">
              <a:solidFill>
                <a:srgbClr val="1B4E6A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hr-HR" sz="1800" u="none" cap="none" strike="noStrike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Sveučilišta koja mogu odabrati za razmjenu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1" name="Google Shape;281;p21"/>
          <p:cNvGrpSpPr/>
          <p:nvPr/>
        </p:nvGrpSpPr>
        <p:grpSpPr>
          <a:xfrm>
            <a:off x="4529137" y="1233891"/>
            <a:ext cx="2819400" cy="2431247"/>
            <a:chOff x="6286500" y="2343148"/>
            <a:chExt cx="2819400" cy="2431247"/>
          </a:xfrm>
        </p:grpSpPr>
        <p:sp>
          <p:nvSpPr>
            <p:cNvPr id="282" name="Google Shape;282;p21"/>
            <p:cNvSpPr/>
            <p:nvPr/>
          </p:nvSpPr>
          <p:spPr>
            <a:xfrm>
              <a:off x="6286500" y="2814631"/>
              <a:ext cx="2819400" cy="1959764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hr-HR" sz="18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Suzi izbor sukladno mogućnostima i željama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1"/>
            <p:cNvSpPr/>
            <p:nvPr/>
          </p:nvSpPr>
          <p:spPr>
            <a:xfrm>
              <a:off x="6286500" y="2343148"/>
              <a:ext cx="2819400" cy="771525"/>
            </a:xfrm>
            <a:prstGeom prst="roundRect">
              <a:avLst>
                <a:gd fmla="val 16667" name="adj"/>
              </a:avLst>
            </a:prstGeom>
            <a:solidFill>
              <a:schemeClr val="accent2"/>
            </a:solidFill>
            <a:ln cap="flat" cmpd="sng" w="12700">
              <a:solidFill>
                <a:srgbClr val="89071D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hr-HR" sz="1800" u="none" cap="none" strike="noStrike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Top 3 sveučilišta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84" name="Google Shape;284;p21"/>
          <p:cNvCxnSpPr/>
          <p:nvPr/>
        </p:nvCxnSpPr>
        <p:spPr>
          <a:xfrm>
            <a:off x="1366838" y="4222541"/>
            <a:ext cx="790575" cy="1104312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85" name="Google Shape;285;p21"/>
          <p:cNvCxnSpPr/>
          <p:nvPr/>
        </p:nvCxnSpPr>
        <p:spPr>
          <a:xfrm flipH="1" rot="10800000">
            <a:off x="5405437" y="3958525"/>
            <a:ext cx="690563" cy="1326748"/>
          </a:xfrm>
          <a:prstGeom prst="straightConnector1">
            <a:avLst/>
          </a:prstGeom>
          <a:noFill/>
          <a:ln cap="flat" cmpd="sng" w="76200">
            <a:solidFill>
              <a:schemeClr val="accent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grpSp>
        <p:nvGrpSpPr>
          <p:cNvPr id="286" name="Google Shape;286;p21"/>
          <p:cNvGrpSpPr/>
          <p:nvPr/>
        </p:nvGrpSpPr>
        <p:grpSpPr>
          <a:xfrm>
            <a:off x="2438400" y="3572763"/>
            <a:ext cx="2819400" cy="2403867"/>
            <a:chOff x="3629025" y="1957387"/>
            <a:chExt cx="2819400" cy="2403867"/>
          </a:xfrm>
        </p:grpSpPr>
        <p:sp>
          <p:nvSpPr>
            <p:cNvPr id="287" name="Google Shape;287;p21"/>
            <p:cNvSpPr/>
            <p:nvPr/>
          </p:nvSpPr>
          <p:spPr>
            <a:xfrm>
              <a:off x="3629025" y="2401490"/>
              <a:ext cx="2819400" cy="1959764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28575">
              <a:solidFill>
                <a:schemeClr val="accent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hr-HR" sz="18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Odaberi destinaciju (sjever-jug, istok-zapad…)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1"/>
            <p:cNvSpPr/>
            <p:nvPr/>
          </p:nvSpPr>
          <p:spPr>
            <a:xfrm>
              <a:off x="3629025" y="1957387"/>
              <a:ext cx="2819400" cy="771525"/>
            </a:xfrm>
            <a:prstGeom prst="roundRect">
              <a:avLst>
                <a:gd fmla="val 16667" name="adj"/>
              </a:avLst>
            </a:prstGeom>
            <a:solidFill>
              <a:schemeClr val="accent4"/>
            </a:solidFill>
            <a:ln cap="flat" cmpd="sng" w="12700">
              <a:solidFill>
                <a:srgbClr val="4B1D3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hr-HR" sz="1800" u="none" cap="none" strike="noStrike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Sveučilišta na koja želim ići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9" name="Google Shape;289;p21"/>
          <p:cNvSpPr/>
          <p:nvPr/>
        </p:nvSpPr>
        <p:spPr>
          <a:xfrm>
            <a:off x="8534399" y="3159149"/>
            <a:ext cx="2819400" cy="2370278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28575">
            <a:solidFill>
              <a:srgbClr val="0C0C0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hr-HR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Kontaktiraj Ured za međunarodnu suradnju i ECTS koordinatoricu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0" name="Google Shape;290;p21"/>
          <p:cNvCxnSpPr/>
          <p:nvPr/>
        </p:nvCxnSpPr>
        <p:spPr>
          <a:xfrm>
            <a:off x="7525240" y="3301289"/>
            <a:ext cx="832456" cy="255421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291" name="Google Shape;29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17831" y="306343"/>
            <a:ext cx="2628900" cy="2378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7275" y="0"/>
            <a:ext cx="4796808" cy="678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ubik SemiBold"/>
              <a:buNone/>
            </a:pPr>
            <a:r>
              <a:rPr lang="hr-HR"/>
              <a:t>Smjer / semestar</a:t>
            </a:r>
            <a:endParaRPr/>
          </a:p>
        </p:txBody>
      </p:sp>
      <p:sp>
        <p:nvSpPr>
          <p:cNvPr id="297" name="Google Shape;297;p22"/>
          <p:cNvSpPr txBox="1"/>
          <p:nvPr>
            <p:ph idx="1" type="body"/>
          </p:nvPr>
        </p:nvSpPr>
        <p:spPr>
          <a:xfrm>
            <a:off x="838200" y="1825625"/>
            <a:ext cx="8535600" cy="48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6A8E"/>
              </a:buClr>
              <a:buSzPts val="3027"/>
              <a:buNone/>
            </a:pPr>
            <a:r>
              <a:rPr b="1" lang="hr-HR">
                <a:solidFill>
                  <a:srgbClr val="026A8E"/>
                </a:solidFill>
              </a:rPr>
              <a:t>Istraži </a:t>
            </a:r>
            <a:r>
              <a:rPr b="1" lang="hr-HR" u="sng">
                <a:solidFill>
                  <a:srgbClr val="026A8E"/>
                </a:solidFill>
              </a:rPr>
              <a:t>Course catalogue </a:t>
            </a:r>
            <a:r>
              <a:rPr b="1" lang="hr-HR">
                <a:solidFill>
                  <a:srgbClr val="026A8E"/>
                </a:solidFill>
              </a:rPr>
              <a:t>za Erasmus/strane studente za odabrana top sveučilišta s obzirom na:</a:t>
            </a:r>
            <a:endParaRPr/>
          </a:p>
          <a:p>
            <a:pPr indent="-243015" lvl="1" marL="6858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3027"/>
              <a:buFont typeface="Noto Sans Symbols"/>
              <a:buChar char="✔"/>
            </a:pPr>
            <a:r>
              <a:rPr lang="hr-HR" sz="2800">
                <a:solidFill>
                  <a:srgbClr val="C00000"/>
                </a:solidFill>
              </a:rPr>
              <a:t>Obavezne kolegije na FOI-ju </a:t>
            </a:r>
            <a:r>
              <a:rPr lang="hr-HR" sz="2800"/>
              <a:t>za studij i semestar u kojem planiraš razmjenu </a:t>
            </a:r>
            <a:endParaRPr i="1">
              <a:solidFill>
                <a:srgbClr val="AEABAB"/>
              </a:solidFill>
            </a:endParaRPr>
          </a:p>
          <a:p>
            <a:pPr indent="-243015" lvl="1" marL="6858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FFC000"/>
              </a:buClr>
              <a:buSzPts val="3027"/>
              <a:buFont typeface="Noto Sans Symbols"/>
              <a:buChar char="✔"/>
            </a:pPr>
            <a:r>
              <a:rPr lang="hr-HR" sz="2800">
                <a:solidFill>
                  <a:srgbClr val="FFC000"/>
                </a:solidFill>
              </a:rPr>
              <a:t>Izborne predmete </a:t>
            </a:r>
            <a:r>
              <a:rPr lang="hr-HR" sz="2800"/>
              <a:t>kojima popunjavaš kategorije u ECTS strukturi svog studija na FOI-ju. Voditi računa </a:t>
            </a:r>
            <a:r>
              <a:rPr lang="hr-HR" sz="2800">
                <a:solidFill>
                  <a:schemeClr val="accent1"/>
                </a:solidFill>
              </a:rPr>
              <a:t>o izbornim kolegijima modula /studija!</a:t>
            </a:r>
            <a:endParaRPr>
              <a:solidFill>
                <a:schemeClr val="accent1"/>
              </a:solidFill>
            </a:endParaRPr>
          </a:p>
          <a:p>
            <a:pPr indent="-243015" lvl="1" marL="6858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68294C"/>
              </a:buClr>
              <a:buSzPts val="3027"/>
              <a:buFont typeface="Noto Sans Symbols"/>
              <a:buChar char="✔"/>
            </a:pPr>
            <a:r>
              <a:rPr lang="hr-HR" sz="2800">
                <a:solidFill>
                  <a:srgbClr val="68294C"/>
                </a:solidFill>
              </a:rPr>
              <a:t>Semestar</a:t>
            </a:r>
            <a:r>
              <a:rPr lang="hr-HR" sz="2800"/>
              <a:t> izvođenja kolegija – ljetni / zimski (na stranom sveučilištu)</a:t>
            </a:r>
            <a:endParaRPr/>
          </a:p>
        </p:txBody>
      </p:sp>
      <p:pic>
        <p:nvPicPr>
          <p:cNvPr id="298" name="Google Shape;29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26117">
            <a:off x="9306850" y="123463"/>
            <a:ext cx="2513400" cy="251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ubik SemiBold"/>
              <a:buNone/>
            </a:pPr>
            <a:r>
              <a:rPr lang="hr-HR"/>
              <a:t>Odabir kolegija 1/3</a:t>
            </a:r>
            <a:endParaRPr/>
          </a:p>
        </p:txBody>
      </p:sp>
      <p:sp>
        <p:nvSpPr>
          <p:cNvPr id="304" name="Google Shape;304;p23"/>
          <p:cNvSpPr txBox="1"/>
          <p:nvPr>
            <p:ph idx="1" type="body"/>
          </p:nvPr>
        </p:nvSpPr>
        <p:spPr>
          <a:xfrm>
            <a:off x="838200" y="1825625"/>
            <a:ext cx="8097078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500"/>
              <a:t>Kreiraj inicijalnu </a:t>
            </a:r>
            <a:r>
              <a:rPr lang="hr-HR" sz="2500">
                <a:solidFill>
                  <a:srgbClr val="C00000"/>
                </a:solidFill>
              </a:rPr>
              <a:t>listu kolegija </a:t>
            </a:r>
            <a:r>
              <a:rPr lang="hr-HR" sz="2500"/>
              <a:t>(strano sveučilište) koji se sadržajno preklapaju s kolegijima na FOI-ju istražujući:</a:t>
            </a:r>
            <a:endParaRPr sz="2500"/>
          </a:p>
          <a:p>
            <a:pPr indent="-38735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Char char="❏"/>
            </a:pPr>
            <a:r>
              <a:rPr lang="hr-HR" sz="2500"/>
              <a:t>ishode učenja</a:t>
            </a:r>
            <a:endParaRPr sz="2500"/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Char char="❏"/>
            </a:pPr>
            <a:r>
              <a:rPr lang="hr-HR" sz="2500"/>
              <a:t>ključne metodologije koje se istražuju i primjenjuju</a:t>
            </a:r>
            <a:endParaRPr sz="2500"/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Char char="❏"/>
            </a:pPr>
            <a:r>
              <a:rPr lang="hr-HR" sz="2500"/>
              <a:t>tehnologije, alate, pristupe i sl.</a:t>
            </a:r>
            <a:endParaRPr sz="2500"/>
          </a:p>
          <a:p>
            <a:pPr indent="0" lvl="1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A8D"/>
              </a:buClr>
              <a:buSzPts val="2400"/>
              <a:buNone/>
            </a:pPr>
            <a:r>
              <a:t/>
            </a:r>
            <a:endParaRPr b="1" sz="2200"/>
          </a:p>
          <a:p>
            <a:pPr indent="0" lvl="1" marL="457200" rtl="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6A8D"/>
              </a:buClr>
              <a:buSzPts val="2400"/>
              <a:buNone/>
            </a:pPr>
            <a:r>
              <a:rPr b="1" lang="hr-HR" sz="2200">
                <a:solidFill>
                  <a:schemeClr val="accent1"/>
                </a:solidFill>
              </a:rPr>
              <a:t>Prije traženja preklapanja obavezno s ECTS koordinatoricom provjeri da li za ciljno Sveučilište već postoje predmeti koji su priznati na FOI-ju!</a:t>
            </a:r>
            <a:endParaRPr b="1" sz="2200">
              <a:solidFill>
                <a:schemeClr val="accent1"/>
              </a:solidFill>
            </a:endParaRPr>
          </a:p>
        </p:txBody>
      </p:sp>
      <p:pic>
        <p:nvPicPr>
          <p:cNvPr id="305" name="Google Shape;30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3650" y="-1"/>
            <a:ext cx="2774100" cy="277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ubik SemiBold"/>
              <a:buNone/>
            </a:pPr>
            <a:r>
              <a:rPr lang="hr-HR"/>
              <a:t>Odabir kolegija 2/3</a:t>
            </a:r>
            <a:endParaRPr/>
          </a:p>
        </p:txBody>
      </p:sp>
      <p:sp>
        <p:nvSpPr>
          <p:cNvPr id="311" name="Google Shape;311;p24"/>
          <p:cNvSpPr txBox="1"/>
          <p:nvPr>
            <p:ph idx="1" type="body"/>
          </p:nvPr>
        </p:nvSpPr>
        <p:spPr>
          <a:xfrm>
            <a:off x="838200" y="2183432"/>
            <a:ext cx="10515600" cy="24581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None/>
            </a:pPr>
            <a:r>
              <a:rPr lang="hr-HR" sz="3600">
                <a:solidFill>
                  <a:srgbClr val="C00000"/>
                </a:solidFill>
              </a:rPr>
              <a:t>Pričekaj</a:t>
            </a:r>
            <a:r>
              <a:rPr lang="hr-HR" sz="3200"/>
              <a:t>...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hr-HR" sz="3200"/>
              <a:t>i pusti ECTS koordinatoricu da odradi svoj posao </a:t>
            </a:r>
            <a:r>
              <a:rPr b="0" i="0" lang="hr-HR" u="none" strike="noStrike">
                <a:solidFill>
                  <a:srgbClr val="006A8D"/>
                </a:solidFill>
                <a:latin typeface="arial"/>
                <a:ea typeface="arial"/>
                <a:cs typeface="arial"/>
                <a:sym typeface="arial"/>
              </a:rPr>
              <a:t>😊</a:t>
            </a:r>
            <a:endParaRPr b="0" i="0" u="sng" strike="noStrike">
              <a:solidFill>
                <a:srgbClr val="006A8D"/>
              </a:solidFill>
              <a:latin typeface="arial"/>
              <a:ea typeface="arial"/>
              <a:cs typeface="arial"/>
              <a:sym typeface="arial"/>
              <a:hlinkClick r:id="rId3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12" name="Google Shape;312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92550" y="3607875"/>
            <a:ext cx="2376925" cy="222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ubik SemiBold"/>
              <a:buNone/>
            </a:pPr>
            <a:r>
              <a:rPr lang="hr-HR"/>
              <a:t>Odabir kolegija 3/3</a:t>
            </a:r>
            <a:endParaRPr/>
          </a:p>
        </p:txBody>
      </p:sp>
      <p:sp>
        <p:nvSpPr>
          <p:cNvPr id="318" name="Google Shape;318;p25"/>
          <p:cNvSpPr txBox="1"/>
          <p:nvPr>
            <p:ph idx="1" type="body"/>
          </p:nvPr>
        </p:nvSpPr>
        <p:spPr>
          <a:xfrm>
            <a:off x="838200" y="1825625"/>
            <a:ext cx="8486100" cy="43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A8D"/>
              </a:buClr>
              <a:buSzPts val="2800"/>
              <a:buFont typeface="Noto Sans Symbols"/>
              <a:buChar char="❑"/>
            </a:pPr>
            <a:r>
              <a:rPr lang="hr-HR"/>
              <a:t>Kreiraj </a:t>
            </a:r>
            <a:r>
              <a:rPr lang="hr-HR">
                <a:solidFill>
                  <a:schemeClr val="accent2"/>
                </a:solidFill>
              </a:rPr>
              <a:t>inicijalnu</a:t>
            </a:r>
            <a:r>
              <a:rPr lang="hr-HR"/>
              <a:t> </a:t>
            </a:r>
            <a:r>
              <a:rPr lang="hr-HR">
                <a:solidFill>
                  <a:srgbClr val="C00000"/>
                </a:solidFill>
              </a:rPr>
              <a:t>listu kolegija odobrenih za priznavanje</a:t>
            </a:r>
            <a:endParaRPr/>
          </a:p>
          <a:p>
            <a:pPr indent="-2286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6A8D"/>
              </a:buClr>
              <a:buSzPts val="2800"/>
              <a:buFont typeface="Noto Sans Symbols"/>
              <a:buChar char="❑"/>
            </a:pPr>
            <a:r>
              <a:rPr lang="hr-HR"/>
              <a:t>Nakon provedenog natječaja (kod popunjavanja </a:t>
            </a:r>
            <a:r>
              <a:rPr b="1" i="1" lang="hr-HR"/>
              <a:t>Online</a:t>
            </a:r>
            <a:r>
              <a:rPr lang="hr-HR"/>
              <a:t> </a:t>
            </a:r>
            <a:r>
              <a:rPr b="1" i="1" lang="hr-HR"/>
              <a:t>Learning Agreement-a </a:t>
            </a:r>
            <a:r>
              <a:rPr lang="hr-HR"/>
              <a:t>prije odlaska) </a:t>
            </a:r>
            <a:r>
              <a:rPr lang="hr-HR">
                <a:solidFill>
                  <a:srgbClr val="006A8D"/>
                </a:solidFill>
              </a:rPr>
              <a:t>prilagodi listu stvarnim uvjetima izvođenja predmeta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ubik SemiBold"/>
              <a:buNone/>
            </a:pPr>
            <a:r>
              <a:rPr lang="hr-HR"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Nekoliko </a:t>
            </a:r>
            <a:r>
              <a:rPr lang="hr-HR">
                <a:solidFill>
                  <a:srgbClr val="C00000"/>
                </a:solidFill>
                <a:extLst>
                  <a:ext uri="http://customooxmlschemas.google.com/">
                    <go:slidesCustomData xmlns:go="http://customooxmlschemas.google.com/" textRoundtripDataId="6"/>
                  </a:ext>
                </a:extLst>
              </a:rPr>
              <a:t>napomena</a:t>
            </a:r>
            <a:r>
              <a:rPr lang="hr-HR">
                <a:extLst>
                  <a:ext uri="http://customooxmlschemas.google.com/">
                    <go:slidesCustomData xmlns:go="http://customooxmlschemas.google.com/" textRoundtripDataId="7"/>
                  </a:ext>
                </a:extLst>
              </a:rPr>
              <a:t>!</a:t>
            </a:r>
            <a:endParaRPr/>
          </a:p>
        </p:txBody>
      </p:sp>
      <p:sp>
        <p:nvSpPr>
          <p:cNvPr id="324" name="Google Shape;324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A8D"/>
              </a:buClr>
              <a:buSzPts val="2800"/>
              <a:buFont typeface="Noto Sans Symbols"/>
              <a:buChar char="❑"/>
            </a:pPr>
            <a:r>
              <a:rPr lang="hr-HR"/>
              <a:t>Sve mailove vezane uz </a:t>
            </a:r>
            <a:r>
              <a:rPr lang="hr-HR" u="sng">
                <a:solidFill>
                  <a:srgbClr val="FFC000"/>
                </a:solidFill>
              </a:rPr>
              <a:t>KOLEGIJE</a:t>
            </a:r>
            <a:r>
              <a:rPr lang="hr-HR"/>
              <a:t> uvijek šalji na </a:t>
            </a:r>
            <a:r>
              <a:rPr lang="hr-HR">
                <a:solidFill>
                  <a:srgbClr val="C00000"/>
                </a:solidFill>
              </a:rPr>
              <a:t>ects.coordinator@foi.unizg.hr</a:t>
            </a:r>
            <a:endParaRPr/>
          </a:p>
          <a:p>
            <a:pPr indent="-2286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6A8D"/>
              </a:buClr>
              <a:buSzPts val="2800"/>
              <a:buFont typeface="Noto Sans Symbols"/>
              <a:buChar char="❑"/>
            </a:pPr>
            <a:r>
              <a:rPr lang="hr-HR">
                <a:solidFill>
                  <a:srgbClr val="C00000"/>
                </a:solidFill>
              </a:rPr>
              <a:t>Obavezno</a:t>
            </a:r>
            <a:r>
              <a:rPr lang="hr-HR"/>
              <a:t> pročitaj upute uz natječaj.</a:t>
            </a:r>
            <a:endParaRPr/>
          </a:p>
          <a:p>
            <a:pPr indent="-2286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6A8D"/>
              </a:buClr>
              <a:buSzPts val="2800"/>
              <a:buFont typeface="Noto Sans Symbols"/>
              <a:buChar char="❑"/>
            </a:pPr>
            <a:r>
              <a:rPr lang="hr-HR">
                <a:solidFill>
                  <a:srgbClr val="FFC000"/>
                </a:solidFill>
              </a:rPr>
              <a:t>Odgovori</a:t>
            </a:r>
            <a:r>
              <a:rPr lang="hr-HR"/>
              <a:t> na mailove u što kraćem mogućem roku!</a:t>
            </a:r>
            <a:endParaRPr/>
          </a:p>
          <a:p>
            <a:pPr indent="-2286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6A8D"/>
              </a:buClr>
              <a:buSzPts val="2800"/>
              <a:buFont typeface="Noto Sans Symbols"/>
              <a:buChar char="❑"/>
            </a:pPr>
            <a:r>
              <a:rPr lang="hr-HR">
                <a:solidFill>
                  <a:srgbClr val="006A8D"/>
                </a:solidFill>
              </a:rPr>
              <a:t>Obavezno odgovori na mailove</a:t>
            </a:r>
            <a:r>
              <a:rPr lang="hr-HR"/>
              <a:t>, makar samo da potvrdiš da je mail zaprimljen.</a:t>
            </a:r>
            <a:endParaRPr/>
          </a:p>
          <a:p>
            <a:pPr indent="-2286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6A8D"/>
              </a:buClr>
              <a:buSzPts val="2800"/>
              <a:buFont typeface="Noto Sans Symbols"/>
              <a:buChar char="❑"/>
            </a:pPr>
            <a:r>
              <a:rPr lang="hr-HR">
                <a:solidFill>
                  <a:srgbClr val="68294C"/>
                </a:solidFill>
              </a:rPr>
              <a:t>Ne podrazumijevaj, pitaj!</a:t>
            </a:r>
            <a:endParaRPr/>
          </a:p>
          <a:p>
            <a:pPr indent="-2286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6A8D"/>
              </a:buClr>
              <a:buSzPts val="2800"/>
              <a:buFont typeface="Noto Sans Symbols"/>
              <a:buChar char="❑"/>
            </a:pPr>
            <a:r>
              <a:rPr lang="hr-HR">
                <a:solidFill>
                  <a:srgbClr val="C00000"/>
                </a:solidFill>
              </a:rPr>
              <a:t>Slušaj naše upute i provodi ih.</a:t>
            </a:r>
            <a:endParaRPr/>
          </a:p>
        </p:txBody>
      </p:sp>
      <p:pic>
        <p:nvPicPr>
          <p:cNvPr descr="Upozorenje" id="325" name="Google Shape;32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78104" y="130071"/>
            <a:ext cx="1560617" cy="1560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8"/>
          <p:cNvSpPr txBox="1"/>
          <p:nvPr>
            <p:ph type="title"/>
          </p:nvPr>
        </p:nvSpPr>
        <p:spPr>
          <a:xfrm>
            <a:off x="935854" y="42157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ubik SemiBold"/>
              <a:buNone/>
            </a:pPr>
            <a:r>
              <a:rPr lang="hr-HR" sz="6000"/>
              <a:t>Sveučilišta za razmjenu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&#10;&#10;Description automatically generated" id="335" name="Google Shape;33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8861" y="-29975"/>
            <a:ext cx="9736639" cy="688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"/>
          <p:cNvSpPr txBox="1"/>
          <p:nvPr>
            <p:ph type="ctrTitle"/>
          </p:nvPr>
        </p:nvSpPr>
        <p:spPr>
          <a:xfrm>
            <a:off x="1653209" y="266422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 SemiBold"/>
              <a:buNone/>
            </a:pPr>
            <a:br>
              <a:rPr lang="hr-HR" sz="4000"/>
            </a:br>
            <a:endParaRPr sz="4000"/>
          </a:p>
        </p:txBody>
      </p:sp>
      <p:sp>
        <p:nvSpPr>
          <p:cNvPr id="341" name="Google Shape;341;p29"/>
          <p:cNvSpPr txBox="1"/>
          <p:nvPr>
            <p:ph idx="1" type="subTitle"/>
          </p:nvPr>
        </p:nvSpPr>
        <p:spPr>
          <a:xfrm>
            <a:off x="1949726" y="2361081"/>
            <a:ext cx="9144000" cy="37456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42" name="Google Shape;342;p29"/>
          <p:cNvSpPr txBox="1"/>
          <p:nvPr/>
        </p:nvSpPr>
        <p:spPr>
          <a:xfrm>
            <a:off x="1106491" y="2335369"/>
            <a:ext cx="9432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343" name="Google Shape;34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488" y="112675"/>
            <a:ext cx="11129024" cy="761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9"/>
          <p:cNvSpPr txBox="1"/>
          <p:nvPr/>
        </p:nvSpPr>
        <p:spPr>
          <a:xfrm>
            <a:off x="7244300" y="1839225"/>
            <a:ext cx="35529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4450" lvl="0" marL="28575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Noto Sans Symbols"/>
              <a:buChar char="✔"/>
            </a:pPr>
            <a:r>
              <a:rPr lang="hr-HR" sz="2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25 </a:t>
            </a:r>
            <a:r>
              <a:rPr lang="hr-HR" sz="2200">
                <a:solidFill>
                  <a:srgbClr val="006A8D"/>
                </a:solidFill>
                <a:latin typeface="Rubik"/>
                <a:ea typeface="Rubik"/>
                <a:cs typeface="Rubik"/>
                <a:sym typeface="Rubik"/>
              </a:rPr>
              <a:t>sveučilišta</a:t>
            </a:r>
            <a:endParaRPr sz="2200">
              <a:solidFill>
                <a:schemeClr val="dk1"/>
              </a:solidFill>
            </a:endParaRPr>
          </a:p>
          <a:p>
            <a:pPr indent="-44450" lvl="0" marL="28575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Noto Sans Symbols"/>
              <a:buChar char="✔"/>
            </a:pPr>
            <a:r>
              <a:rPr lang="hr-HR" sz="2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18 </a:t>
            </a:r>
            <a:r>
              <a:rPr lang="hr-HR" sz="2200">
                <a:solidFill>
                  <a:srgbClr val="FFC000"/>
                </a:solidFill>
                <a:latin typeface="Rubik"/>
                <a:ea typeface="Rubik"/>
                <a:cs typeface="Rubik"/>
                <a:sym typeface="Rubik"/>
              </a:rPr>
              <a:t>zemalja</a:t>
            </a:r>
            <a:endParaRPr sz="2200">
              <a:solidFill>
                <a:schemeClr val="dk1"/>
              </a:solidFill>
            </a:endParaRPr>
          </a:p>
          <a:p>
            <a:pPr indent="-44450" lvl="0" marL="28575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Noto Sans Symbols"/>
              <a:buChar char="✔"/>
            </a:pPr>
            <a:r>
              <a:rPr lang="hr-HR" sz="2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75</a:t>
            </a:r>
            <a:r>
              <a:rPr lang="hr-HR" sz="2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hr-HR" sz="2200">
                <a:solidFill>
                  <a:schemeClr val="accent4"/>
                </a:solidFill>
                <a:latin typeface="Rubik"/>
                <a:ea typeface="Rubik"/>
                <a:cs typeface="Rubik"/>
                <a:sym typeface="Rubik"/>
              </a:rPr>
              <a:t>mjesta</a:t>
            </a:r>
            <a:r>
              <a:rPr lang="hr-HR" sz="2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za razmjenu</a:t>
            </a:r>
            <a:endParaRPr sz="22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d8656c08bb_0_4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Sveučilišta za </a:t>
            </a:r>
            <a:r>
              <a:rPr lang="hr-HR">
                <a:solidFill>
                  <a:schemeClr val="accent2"/>
                </a:solidFill>
              </a:rPr>
              <a:t>Erasmus+ studijski boravak</a:t>
            </a:r>
            <a:r>
              <a:rPr lang="hr-HR"/>
              <a:t> (⅓)</a:t>
            </a:r>
            <a:endParaRPr/>
          </a:p>
        </p:txBody>
      </p:sp>
      <p:sp>
        <p:nvSpPr>
          <p:cNvPr id="351" name="Google Shape;351;g2d8656c08bb_0_4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b="1" lang="hr-HR" sz="7800"/>
              <a:t>Austrija</a:t>
            </a:r>
            <a:endParaRPr b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i="1" lang="hr-HR" sz="7800"/>
              <a:t>Campus 02 University of Applied Sciences</a:t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hr-HR" sz="7800"/>
              <a:t>Johannes Kepler University Linz</a:t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t/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b="1" lang="hr-HR" sz="7800"/>
              <a:t>Belgija</a:t>
            </a:r>
            <a:endParaRPr b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hr-HR" sz="7800"/>
              <a:t>Karel de Grote University of Applied Sciences and Arts</a:t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t/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b="1" lang="hr-HR" sz="7800"/>
              <a:t>Češka</a:t>
            </a:r>
            <a:endParaRPr b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hr-HR" sz="7800"/>
              <a:t>Czech Technical University in Prague</a:t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t/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b="1" lang="hr-HR" sz="7800"/>
              <a:t>Finska</a:t>
            </a:r>
            <a:endParaRPr b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hr-HR" sz="7800"/>
              <a:t>University of Oulu</a:t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t/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b="1" lang="hr-HR" sz="7800"/>
              <a:t>Francuska</a:t>
            </a:r>
            <a:endParaRPr b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i="1" lang="hr-HR" sz="7800"/>
              <a:t>ESIEA Graduate Engineering School</a:t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i="1" lang="hr-HR" sz="7800"/>
              <a:t>EPITECH</a:t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hr-HR" sz="7800"/>
              <a:t>ECE Engineering school (NOVO)</a:t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t/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b="1" lang="hr-HR" sz="7800"/>
              <a:t>Grčka</a:t>
            </a:r>
            <a:endParaRPr b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i="1" lang="hr-HR" sz="7800"/>
              <a:t>University of Aegean</a:t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2" name="Google Shape;352;g2d8656c08bb_0_45"/>
          <p:cNvPicPr preferRelativeResize="0"/>
          <p:nvPr/>
        </p:nvPicPr>
        <p:blipFill rotWithShape="1">
          <a:blip r:embed="rId3">
            <a:alphaModFix/>
          </a:blip>
          <a:srcRect b="14877" l="0" r="0" t="16717"/>
          <a:stretch/>
        </p:blipFill>
        <p:spPr>
          <a:xfrm rot="1513319">
            <a:off x="8068462" y="1666653"/>
            <a:ext cx="3947653" cy="3375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d8656c08bb_0_5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Sveučilišta za </a:t>
            </a:r>
            <a:r>
              <a:rPr lang="hr-HR">
                <a:solidFill>
                  <a:schemeClr val="accent2"/>
                </a:solidFill>
              </a:rPr>
              <a:t>Erasmus+ studijski boravak</a:t>
            </a:r>
            <a:r>
              <a:rPr lang="hr-HR"/>
              <a:t> (⅔</a:t>
            </a:r>
            <a:r>
              <a:rPr lang="hr-HR"/>
              <a:t>)</a:t>
            </a:r>
            <a:endParaRPr/>
          </a:p>
        </p:txBody>
      </p:sp>
      <p:sp>
        <p:nvSpPr>
          <p:cNvPr id="359" name="Google Shape;359;g2d8656c08bb_0_5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 sz="7800"/>
              <a:t>Italija</a:t>
            </a:r>
            <a:endParaRPr b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hr-HR" sz="7800"/>
              <a:t>University of L’Aquila</a:t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 sz="7800"/>
              <a:t>Litva</a:t>
            </a:r>
            <a:endParaRPr b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hr-HR" sz="7800"/>
              <a:t>Mykolas Romeris University</a:t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hr-HR" sz="7800"/>
              <a:t>Vilnius University (NOVO)</a:t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 sz="7800"/>
              <a:t>Nizozemska</a:t>
            </a:r>
            <a:endParaRPr b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hr-HR" sz="7800"/>
              <a:t>Amsterdam University of Applied  Sciences</a:t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 sz="7800"/>
              <a:t>Njemačka</a:t>
            </a:r>
            <a:endParaRPr b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hr-HR" sz="7800"/>
              <a:t>Aschaffenburg University of Applied Sciences</a:t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hr-HR" sz="7800"/>
              <a:t>Karlsruhe Institute of Technology</a:t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 sz="7800"/>
              <a:t>Poljska</a:t>
            </a:r>
            <a:endParaRPr b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hr-HR" sz="7800"/>
              <a:t>University</a:t>
            </a:r>
            <a:r>
              <a:rPr i="1" lang="hr-HR" sz="7800"/>
              <a:t> of Lodz</a:t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 sz="7800"/>
              <a:t>Portugal</a:t>
            </a:r>
            <a:endParaRPr b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hr-HR" sz="7800"/>
              <a:t>University of Porto</a:t>
            </a:r>
            <a:endParaRPr i="1" sz="2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0" name="Google Shape;360;g2d8656c08bb_0_59"/>
          <p:cNvPicPr preferRelativeResize="0"/>
          <p:nvPr/>
        </p:nvPicPr>
        <p:blipFill rotWithShape="1">
          <a:blip r:embed="rId3">
            <a:alphaModFix/>
          </a:blip>
          <a:srcRect b="14877" l="0" r="0" t="16717"/>
          <a:stretch/>
        </p:blipFill>
        <p:spPr>
          <a:xfrm rot="1513319">
            <a:off x="8068462" y="1666653"/>
            <a:ext cx="3947653" cy="3375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"/>
          <p:cNvSpPr txBox="1"/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ubik SemiBold"/>
              <a:buNone/>
            </a:pPr>
            <a:r>
              <a:rPr lang="hr-HR"/>
              <a:t>Sadržaj</a:t>
            </a:r>
            <a:endParaRPr/>
          </a:p>
        </p:txBody>
      </p:sp>
      <p:sp>
        <p:nvSpPr>
          <p:cNvPr id="144" name="Google Shape;144;p3"/>
          <p:cNvSpPr txBox="1"/>
          <p:nvPr>
            <p:ph idx="1" type="body"/>
          </p:nvPr>
        </p:nvSpPr>
        <p:spPr>
          <a:xfrm>
            <a:off x="838200" y="105705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❑"/>
            </a:pPr>
            <a:r>
              <a:rPr lang="hr-HR"/>
              <a:t>Upoznavanje i uvodno o Erasmus+ programu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❑"/>
            </a:pPr>
            <a:r>
              <a:rPr lang="hr-HR"/>
              <a:t>Erasmus+ studijski boravak</a:t>
            </a:r>
            <a:endParaRPr/>
          </a:p>
          <a:p>
            <a:pPr indent="-4064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•"/>
            </a:pPr>
            <a:r>
              <a:rPr lang="hr-HR"/>
              <a:t>Osnovne informacije</a:t>
            </a:r>
            <a:endParaRPr/>
          </a:p>
          <a:p>
            <a:pPr indent="-4064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•"/>
            </a:pPr>
            <a:r>
              <a:rPr lang="hr-HR"/>
              <a:t>Tijek prijave i stipendije</a:t>
            </a:r>
            <a:endParaRPr/>
          </a:p>
          <a:p>
            <a:pPr indent="-4064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•"/>
            </a:pPr>
            <a:r>
              <a:rPr lang="hr-HR"/>
              <a:t>Planiranje semestra na razmjeni i odabir kolegija</a:t>
            </a:r>
            <a:endParaRPr/>
          </a:p>
          <a:p>
            <a:pPr indent="-4064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•"/>
            </a:pPr>
            <a:r>
              <a:rPr lang="hr-HR"/>
              <a:t>Partnerska sveučilišta FOI-ja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hr-HR"/>
              <a:t>Iskustva studenata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❑"/>
            </a:pPr>
            <a:r>
              <a:rPr lang="hr-HR"/>
              <a:t>Erasmus+ kombinirane mobilnosti (BIP)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❑"/>
            </a:pPr>
            <a:r>
              <a:rPr lang="hr-HR"/>
              <a:t>Erasmus+ stručna praksa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d8656c08bb_0_6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Sveučilišta za </a:t>
            </a:r>
            <a:r>
              <a:rPr lang="hr-HR">
                <a:solidFill>
                  <a:schemeClr val="accent2"/>
                </a:solidFill>
              </a:rPr>
              <a:t>Erasmus+ studijski boravak</a:t>
            </a:r>
            <a:r>
              <a:rPr lang="hr-HR"/>
              <a:t> (</a:t>
            </a:r>
            <a:r>
              <a:rPr lang="hr-HR"/>
              <a:t>3/3</a:t>
            </a:r>
            <a:r>
              <a:rPr lang="hr-HR"/>
              <a:t>)</a:t>
            </a:r>
            <a:endParaRPr/>
          </a:p>
        </p:txBody>
      </p:sp>
      <p:sp>
        <p:nvSpPr>
          <p:cNvPr id="367" name="Google Shape;367;g2d8656c08bb_0_6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 sz="7800"/>
              <a:t>Rumunjska</a:t>
            </a:r>
            <a:endParaRPr b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hr-HR" sz="7800"/>
              <a:t>George Emil Palade University</a:t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 sz="7800"/>
              <a:t>Srbija</a:t>
            </a:r>
            <a:endParaRPr b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hr-HR" sz="7800"/>
              <a:t>University of Belgrade</a:t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 sz="7800"/>
              <a:t>Slovačka</a:t>
            </a:r>
            <a:endParaRPr b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hr-HR" sz="7800"/>
              <a:t>University of Žilina</a:t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 sz="7800"/>
              <a:t>Slovenija</a:t>
            </a:r>
            <a:endParaRPr b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hr-HR" sz="7800"/>
              <a:t>University of Maribor</a:t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 sz="7800"/>
              <a:t>Španjolska</a:t>
            </a:r>
            <a:endParaRPr b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hr-HR" sz="7800"/>
              <a:t>University of Alcalá</a:t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hr-HR" sz="7800"/>
              <a:t>University of Deusto</a:t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 sz="7800"/>
              <a:t>Turska</a:t>
            </a:r>
            <a:endParaRPr b="1"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hr-HR" sz="7800"/>
              <a:t>Koç University</a:t>
            </a:r>
            <a:endParaRPr i="1" sz="7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8" name="Google Shape;368;g2d8656c08bb_0_66"/>
          <p:cNvPicPr preferRelativeResize="0"/>
          <p:nvPr/>
        </p:nvPicPr>
        <p:blipFill rotWithShape="1">
          <a:blip r:embed="rId3">
            <a:alphaModFix/>
          </a:blip>
          <a:srcRect b="14877" l="0" r="0" t="16717"/>
          <a:stretch/>
        </p:blipFill>
        <p:spPr>
          <a:xfrm rot="1513319">
            <a:off x="8068462" y="1666653"/>
            <a:ext cx="3947653" cy="3375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4"/>
          <p:cNvSpPr txBox="1"/>
          <p:nvPr>
            <p:ph type="ctrTitle"/>
          </p:nvPr>
        </p:nvSpPr>
        <p:spPr>
          <a:xfrm>
            <a:off x="1524000" y="403271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bik SemiBold"/>
              <a:buNone/>
            </a:pPr>
            <a:r>
              <a:rPr lang="hr-HR" sz="5400"/>
              <a:t>Iskustva studenata</a:t>
            </a:r>
            <a:endParaRPr sz="5400"/>
          </a:p>
        </p:txBody>
      </p:sp>
      <p:sp>
        <p:nvSpPr>
          <p:cNvPr id="374" name="Google Shape;374;p34"/>
          <p:cNvSpPr txBox="1"/>
          <p:nvPr>
            <p:ph idx="1" type="subTitle"/>
          </p:nvPr>
        </p:nvSpPr>
        <p:spPr>
          <a:xfrm>
            <a:off x="1715450" y="2892572"/>
            <a:ext cx="9144000" cy="3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373776" lvl="0" marL="4572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★"/>
            </a:pPr>
            <a:r>
              <a:rPr lang="hr-HR" sz="2950"/>
              <a:t>Sveučilište Deusto, Španjolska</a:t>
            </a:r>
            <a:endParaRPr sz="2950"/>
          </a:p>
          <a:p>
            <a:pPr indent="0" lvl="0" marL="4572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hr-HR" sz="2950"/>
              <a:t>Fran Gabaldo</a:t>
            </a:r>
            <a:endParaRPr b="1" sz="2950"/>
          </a:p>
          <a:p>
            <a:pPr indent="-373776" lvl="0" marL="4572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★"/>
            </a:pPr>
            <a:r>
              <a:rPr lang="hr-HR" sz="2950"/>
              <a:t>Sveučilište Alcala, Španjolska</a:t>
            </a:r>
            <a:endParaRPr sz="2950"/>
          </a:p>
          <a:p>
            <a:pPr indent="0" lvl="0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hr-HR" sz="2950"/>
              <a:t>  Darijo Bračić</a:t>
            </a:r>
            <a:endParaRPr b="1" sz="2950"/>
          </a:p>
          <a:p>
            <a:pPr indent="-373776" lvl="0" marL="4572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★"/>
            </a:pPr>
            <a:r>
              <a:rPr lang="hr-HR" sz="2950"/>
              <a:t>Sveučilište u Žilini, Slovačka</a:t>
            </a:r>
            <a:endParaRPr sz="2950"/>
          </a:p>
          <a:p>
            <a:pPr indent="0" lvl="0" marL="4572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hr-HR" sz="2950"/>
              <a:t>Lovro Špiljak</a:t>
            </a:r>
            <a:endParaRPr b="1" sz="2950"/>
          </a:p>
          <a:p>
            <a:pPr indent="-373776" lvl="0" marL="4572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★"/>
            </a:pPr>
            <a:r>
              <a:rPr lang="hr-HR" sz="2950"/>
              <a:t>Sveučilište Oulu, Finska</a:t>
            </a:r>
            <a:endParaRPr sz="2950"/>
          </a:p>
          <a:p>
            <a:pPr indent="0" lvl="0" marL="4572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hr-HR" sz="2950"/>
              <a:t>Adrian Bednarek</a:t>
            </a:r>
            <a:endParaRPr b="1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29fe8ce9e5_0_27"/>
          <p:cNvSpPr txBox="1"/>
          <p:nvPr>
            <p:ph type="ctrTitle"/>
          </p:nvPr>
        </p:nvSpPr>
        <p:spPr>
          <a:xfrm>
            <a:off x="1176225" y="605875"/>
            <a:ext cx="101373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hr-HR" sz="4900"/>
              <a:t>Meet-up </a:t>
            </a:r>
            <a:endParaRPr sz="4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hr-HR" sz="3600"/>
              <a:t>Kakav je Erasmus na “novim” sveučilištima</a:t>
            </a:r>
            <a:endParaRPr i="1" sz="3600"/>
          </a:p>
        </p:txBody>
      </p:sp>
      <p:sp>
        <p:nvSpPr>
          <p:cNvPr id="381" name="Google Shape;381;g329fe8ce9e5_0_27"/>
          <p:cNvSpPr txBox="1"/>
          <p:nvPr>
            <p:ph idx="1" type="subTitle"/>
          </p:nvPr>
        </p:nvSpPr>
        <p:spPr>
          <a:xfrm>
            <a:off x="1524000" y="3352424"/>
            <a:ext cx="9144000" cy="3651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68300" lvl="0" marL="4572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★"/>
            </a:pPr>
            <a:r>
              <a:rPr lang="hr-HR" sz="2200"/>
              <a:t>KDG Sveučilište, Belgija</a:t>
            </a:r>
            <a:endParaRPr sz="2200"/>
          </a:p>
          <a:p>
            <a:pPr indent="0" lvl="0" marL="4572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hr-HR" sz="2200"/>
              <a:t>Magdalena Dragčević</a:t>
            </a:r>
            <a:endParaRPr b="1" sz="2200"/>
          </a:p>
          <a:p>
            <a:pPr indent="-368300" lvl="0" marL="4572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★"/>
            </a:pPr>
            <a:r>
              <a:rPr lang="hr-HR" sz="2200"/>
              <a:t>Sveučilište Lodz, Poljska</a:t>
            </a:r>
            <a:endParaRPr sz="2200"/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hr-HR" sz="2200"/>
              <a:t>Aleksandar Babić i David Slavik</a:t>
            </a:r>
            <a:endParaRPr b="1" sz="2200"/>
          </a:p>
          <a:p>
            <a:pPr indent="-368300" lvl="0" marL="4572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★"/>
            </a:pPr>
            <a:r>
              <a:rPr lang="hr-HR" sz="2200"/>
              <a:t>Sveučilište u Linzu, Austrija</a:t>
            </a:r>
            <a:endParaRPr sz="2200"/>
          </a:p>
          <a:p>
            <a:pPr indent="0" lvl="0" marL="4572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hr-HR" sz="2200"/>
              <a:t>Matea Ilišević</a:t>
            </a:r>
            <a:endParaRPr b="1" sz="2200"/>
          </a:p>
          <a:p>
            <a:pPr indent="-368300" lvl="0" marL="4572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★"/>
            </a:pPr>
            <a:r>
              <a:rPr lang="hr-HR" sz="2200"/>
              <a:t>Sveučilište Aschaffenburg, Njemačka</a:t>
            </a:r>
            <a:endParaRPr sz="2200"/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hr-HR" sz="2200"/>
              <a:t>Dino Plodinec</a:t>
            </a:r>
            <a:endParaRPr b="1" sz="22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b31636383f_0_0"/>
          <p:cNvSpPr txBox="1"/>
          <p:nvPr>
            <p:ph type="title"/>
          </p:nvPr>
        </p:nvSpPr>
        <p:spPr>
          <a:xfrm>
            <a:off x="838200" y="455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ubik SemiBold"/>
              <a:buNone/>
            </a:pPr>
            <a:r>
              <a:rPr lang="hr-HR"/>
              <a:t>Erasmus+ kombinirani intenzivni programi (BIPovi)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g32b070dba49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8000" y="0"/>
            <a:ext cx="889001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g2b2b4282f53_0_10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4725"/>
            <a:ext cx="12039601" cy="6783278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g2b2b4282f53_0_1057"/>
          <p:cNvSpPr txBox="1"/>
          <p:nvPr>
            <p:ph type="title"/>
          </p:nvPr>
        </p:nvSpPr>
        <p:spPr>
          <a:xfrm>
            <a:off x="-39875" y="6098600"/>
            <a:ext cx="8682300" cy="1008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hr-HR" sz="2760"/>
              <a:t>Naši studenti i nastavnici na BIP-ovima…</a:t>
            </a:r>
            <a:endParaRPr sz="276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6"/>
          <p:cNvSpPr txBox="1"/>
          <p:nvPr>
            <p:ph type="title"/>
          </p:nvPr>
        </p:nvSpPr>
        <p:spPr>
          <a:xfrm>
            <a:off x="838200" y="455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ubik SemiBold"/>
              <a:buNone/>
            </a:pPr>
            <a:r>
              <a:rPr lang="hr-HR" sz="6000"/>
              <a:t>Erasmus+ stručna praksa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ubik SemiBold"/>
              <a:buNone/>
            </a:pPr>
            <a:r>
              <a:rPr lang="hr-HR"/>
              <a:t>Osnovne informacije</a:t>
            </a:r>
            <a:endParaRPr/>
          </a:p>
        </p:txBody>
      </p:sp>
      <p:sp>
        <p:nvSpPr>
          <p:cNvPr id="411" name="Google Shape;411;p38"/>
          <p:cNvSpPr txBox="1"/>
          <p:nvPr>
            <p:ph idx="1" type="body"/>
          </p:nvPr>
        </p:nvSpPr>
        <p:spPr>
          <a:xfrm>
            <a:off x="838200" y="156945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7719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6A8D"/>
              </a:buClr>
              <a:buSzPts val="2260"/>
              <a:buFont typeface="Noto Sans Symbols"/>
              <a:buChar char="❑"/>
            </a:pPr>
            <a:r>
              <a:rPr lang="hr-HR" sz="2200">
                <a:solidFill>
                  <a:srgbClr val="3F3F3F"/>
                </a:solidFill>
              </a:rPr>
              <a:t>Natječaje raspisuje Sveučilište u Zagrebu 2 puta godišnje - svibanj i studeni</a:t>
            </a:r>
            <a:endParaRPr sz="2200">
              <a:solidFill>
                <a:srgbClr val="3F3F3F"/>
              </a:solidFill>
            </a:endParaRPr>
          </a:p>
          <a:p>
            <a:pPr indent="-342900" lvl="0" marL="37719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006A8D"/>
              </a:buClr>
              <a:buSzPts val="2260"/>
              <a:buFont typeface="Noto Sans Symbols"/>
              <a:buChar char="❑"/>
            </a:pPr>
            <a:r>
              <a:rPr b="1" lang="hr-HR" sz="2200">
                <a:solidFill>
                  <a:srgbClr val="3F3F3F"/>
                </a:solidFill>
              </a:rPr>
              <a:t>Mogu se prijaviti redovni</a:t>
            </a:r>
            <a:r>
              <a:rPr lang="hr-HR" sz="2200">
                <a:solidFill>
                  <a:srgbClr val="3F3F3F"/>
                </a:solidFill>
              </a:rPr>
              <a:t> i </a:t>
            </a:r>
            <a:r>
              <a:rPr b="1" lang="hr-HR" sz="2200">
                <a:solidFill>
                  <a:srgbClr val="3F3F3F"/>
                </a:solidFill>
              </a:rPr>
              <a:t>izvanredni</a:t>
            </a:r>
            <a:r>
              <a:rPr lang="hr-HR" sz="2200">
                <a:solidFill>
                  <a:srgbClr val="3F3F3F"/>
                </a:solidFill>
              </a:rPr>
              <a:t> </a:t>
            </a:r>
            <a:r>
              <a:rPr b="1" lang="hr-HR" sz="2200">
                <a:solidFill>
                  <a:srgbClr val="3F3F3F"/>
                </a:solidFill>
              </a:rPr>
              <a:t>studenti</a:t>
            </a:r>
            <a:r>
              <a:rPr lang="hr-HR" sz="2200">
                <a:solidFill>
                  <a:srgbClr val="3F3F3F"/>
                </a:solidFill>
              </a:rPr>
              <a:t> - </a:t>
            </a:r>
            <a:r>
              <a:rPr b="1" lang="hr-HR" sz="2200">
                <a:solidFill>
                  <a:srgbClr val="3F3F3F"/>
                </a:solidFill>
              </a:rPr>
              <a:t>svih razina studija</a:t>
            </a:r>
            <a:endParaRPr b="1" sz="2200">
              <a:solidFill>
                <a:srgbClr val="3F3F3F"/>
              </a:solidFill>
            </a:endParaRPr>
          </a:p>
          <a:p>
            <a:pPr indent="-342900" lvl="0" marL="37719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006A8D"/>
              </a:buClr>
              <a:buSzPts val="2260"/>
              <a:buFont typeface="Noto Sans Symbols"/>
              <a:buChar char="❑"/>
            </a:pPr>
            <a:r>
              <a:rPr lang="hr-HR" sz="2200">
                <a:solidFill>
                  <a:srgbClr val="3F3F3F"/>
                </a:solidFill>
              </a:rPr>
              <a:t>Studenti FOI-ja najčešće biraju 4. semestar diplomskog studija za odlazak na Erasmus+ praksu </a:t>
            </a:r>
            <a:endParaRPr sz="2200">
              <a:solidFill>
                <a:srgbClr val="3F3F3F"/>
              </a:solidFill>
            </a:endParaRPr>
          </a:p>
          <a:p>
            <a:pPr indent="-342900" lvl="0" marL="37719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006A8D"/>
              </a:buClr>
              <a:buSzPts val="2260"/>
              <a:buFont typeface="Noto Sans Symbols"/>
              <a:buChar char="❑"/>
            </a:pPr>
            <a:r>
              <a:rPr b="1" lang="hr-HR" sz="2200">
                <a:solidFill>
                  <a:srgbClr val="3F3F3F"/>
                </a:solidFill>
              </a:rPr>
              <a:t>Na stručnu praksu može se i nakon završetka studija (status </a:t>
            </a:r>
            <a:r>
              <a:rPr b="1" i="1" lang="hr-HR" sz="2200">
                <a:solidFill>
                  <a:srgbClr val="C00000"/>
                </a:solidFill>
              </a:rPr>
              <a:t>recent graduate</a:t>
            </a:r>
            <a:r>
              <a:rPr b="1" i="1" lang="hr-HR" sz="2200">
                <a:solidFill>
                  <a:srgbClr val="3F3F3F"/>
                </a:solidFill>
              </a:rPr>
              <a:t>)</a:t>
            </a:r>
            <a:r>
              <a:rPr lang="hr-HR"/>
              <a:t> - </a:t>
            </a:r>
            <a:r>
              <a:rPr lang="hr-HR" sz="2200">
                <a:solidFill>
                  <a:srgbClr val="3F3F3F"/>
                </a:solidFill>
              </a:rPr>
              <a:t>uvjet je da se </a:t>
            </a:r>
            <a:r>
              <a:rPr b="1" lang="hr-HR" sz="2200" u="sng">
                <a:solidFill>
                  <a:srgbClr val="3F3F3F"/>
                </a:solidFill>
              </a:rPr>
              <a:t>osoba prijavi dok još studira</a:t>
            </a:r>
            <a:endParaRPr b="1" sz="2200" u="sng">
              <a:solidFill>
                <a:srgbClr val="3F3F3F"/>
              </a:solidFill>
            </a:endParaRPr>
          </a:p>
          <a:p>
            <a:pPr indent="-342900" lvl="0" marL="37719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006A8D"/>
              </a:buClr>
              <a:buSzPts val="2260"/>
              <a:buFont typeface="Noto Sans Symbols"/>
              <a:buChar char="❑"/>
            </a:pPr>
            <a:r>
              <a:rPr lang="hr-HR" sz="2200">
                <a:solidFill>
                  <a:srgbClr val="3F3F3F"/>
                </a:solidFill>
              </a:rPr>
              <a:t>Trajanje prakse: </a:t>
            </a:r>
            <a:r>
              <a:rPr lang="hr-HR" sz="2200">
                <a:solidFill>
                  <a:srgbClr val="026A8E"/>
                </a:solidFill>
              </a:rPr>
              <a:t>minimalno </a:t>
            </a:r>
            <a:r>
              <a:rPr b="1" lang="hr-HR" sz="2200">
                <a:solidFill>
                  <a:srgbClr val="026A8E"/>
                </a:solidFill>
              </a:rPr>
              <a:t>2</a:t>
            </a:r>
            <a:r>
              <a:rPr lang="hr-HR" sz="2200">
                <a:solidFill>
                  <a:srgbClr val="026A8E"/>
                </a:solidFill>
              </a:rPr>
              <a:t> mjeseca</a:t>
            </a:r>
            <a:br>
              <a:rPr lang="hr-HR" sz="2200">
                <a:solidFill>
                  <a:srgbClr val="026A8E"/>
                </a:solidFill>
              </a:rPr>
            </a:br>
            <a:r>
              <a:rPr lang="hr-HR" sz="2200">
                <a:solidFill>
                  <a:srgbClr val="026A8E"/>
                </a:solidFill>
              </a:rPr>
              <a:t>                             maksimalno </a:t>
            </a:r>
            <a:r>
              <a:rPr b="1" lang="hr-HR" sz="2200">
                <a:solidFill>
                  <a:srgbClr val="026A8E"/>
                </a:solidFill>
              </a:rPr>
              <a:t>12 </a:t>
            </a:r>
            <a:r>
              <a:rPr lang="hr-HR" sz="2200">
                <a:solidFill>
                  <a:srgbClr val="026A8E"/>
                </a:solidFill>
              </a:rPr>
              <a:t>mjeseci</a:t>
            </a:r>
            <a:endParaRPr sz="2200">
              <a:solidFill>
                <a:srgbClr val="026A8E"/>
              </a:solidFill>
            </a:endParaRPr>
          </a:p>
          <a:p>
            <a:pPr indent="-508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70"/>
              <a:buFont typeface="Noto Sans Symbols"/>
              <a:buNone/>
            </a:pPr>
            <a:r>
              <a:t/>
            </a:r>
            <a:endParaRPr sz="227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508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70"/>
              <a:buFont typeface="Noto Sans Symbols"/>
              <a:buNone/>
            </a:pPr>
            <a:r>
              <a:t/>
            </a:r>
            <a:endParaRPr sz="227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508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70"/>
              <a:buNone/>
            </a:pPr>
            <a:r>
              <a:t/>
            </a:r>
            <a:endParaRPr sz="227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29fe8ce9e5_0_334"/>
          <p:cNvSpPr txBox="1"/>
          <p:nvPr>
            <p:ph type="title"/>
          </p:nvPr>
        </p:nvSpPr>
        <p:spPr>
          <a:xfrm>
            <a:off x="2957814" y="383445"/>
            <a:ext cx="60198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6A8E"/>
              </a:buClr>
              <a:buSzPts val="3200"/>
              <a:buFont typeface="Play"/>
              <a:buNone/>
            </a:pPr>
            <a:r>
              <a:rPr b="1" lang="hr-HR" sz="4400">
                <a:latin typeface="Rubik"/>
                <a:ea typeface="Rubik"/>
                <a:cs typeface="Rubik"/>
                <a:sym typeface="Rubik"/>
              </a:rPr>
              <a:t>Kako tražiti praksu? </a:t>
            </a:r>
            <a:br>
              <a:rPr lang="hr-HR" sz="4000">
                <a:latin typeface="Rubik"/>
                <a:ea typeface="Rubik"/>
                <a:cs typeface="Rubik"/>
                <a:sym typeface="Rubik"/>
              </a:rPr>
            </a:br>
            <a:r>
              <a:rPr lang="hr-HR" sz="5700">
                <a:latin typeface="Rubik"/>
                <a:ea typeface="Rubik"/>
                <a:cs typeface="Rubik"/>
                <a:sym typeface="Rubik"/>
              </a:rPr>
              <a:t>  </a:t>
            </a:r>
            <a:endParaRPr sz="4000"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417" name="Google Shape;417;g329fe8ce9e5_0_33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189" l="0" r="0" t="2199"/>
          <a:stretch/>
        </p:blipFill>
        <p:spPr>
          <a:xfrm>
            <a:off x="8444626" y="1688024"/>
            <a:ext cx="3396475" cy="2591320"/>
          </a:xfrm>
          <a:prstGeom prst="rect">
            <a:avLst/>
          </a:prstGeom>
          <a:noFill/>
          <a:ln cap="flat" cmpd="sng" w="38100">
            <a:solidFill>
              <a:srgbClr val="026A8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18" name="Google Shape;418;g329fe8ce9e5_0_334"/>
          <p:cNvSpPr txBox="1"/>
          <p:nvPr>
            <p:ph idx="1" type="body"/>
          </p:nvPr>
        </p:nvSpPr>
        <p:spPr>
          <a:xfrm>
            <a:off x="467151" y="1780550"/>
            <a:ext cx="6616200" cy="48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4117"/>
              <a:buNone/>
            </a:pPr>
            <a:r>
              <a:rPr b="1" lang="hr-HR" sz="2550">
                <a:solidFill>
                  <a:srgbClr val="C00000"/>
                </a:solidFill>
              </a:rPr>
              <a:t>1. OPCIJA</a:t>
            </a:r>
            <a:endParaRPr sz="2550">
              <a:solidFill>
                <a:srgbClr val="C0000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4117"/>
              <a:buNone/>
            </a:pPr>
            <a:r>
              <a:rPr lang="hr-HR" sz="2550">
                <a:solidFill>
                  <a:srgbClr val="595959"/>
                </a:solidFill>
              </a:rPr>
              <a:t>Odgovor se nalazi u pitanju</a:t>
            </a:r>
            <a:br>
              <a:rPr lang="hr-HR" sz="2550">
                <a:solidFill>
                  <a:srgbClr val="595959"/>
                </a:solidFill>
              </a:rPr>
            </a:br>
            <a:r>
              <a:rPr lang="hr-HR" sz="2550">
                <a:solidFill>
                  <a:srgbClr val="FFC000"/>
                </a:solidFill>
              </a:rPr>
              <a:t> </a:t>
            </a:r>
            <a:r>
              <a:rPr b="1" lang="hr-HR" sz="2550">
                <a:solidFill>
                  <a:srgbClr val="FFC000"/>
                </a:solidFill>
              </a:rPr>
              <a:t>ŠTO ŽELITE RADITI i GDJE?</a:t>
            </a:r>
            <a:endParaRPr b="1" sz="2550">
              <a:solidFill>
                <a:srgbClr val="FFC000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6666"/>
              <a:buNone/>
            </a:pPr>
            <a:r>
              <a:t/>
            </a:r>
            <a:endParaRPr b="1" i="1" sz="24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3333"/>
              <a:buNone/>
            </a:pPr>
            <a:r>
              <a:rPr b="1" lang="hr-HR" sz="2400" u="sng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 Samostalno tražite praksu</a:t>
            </a:r>
            <a:r>
              <a:rPr b="1" lang="hr-HR" sz="24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 - sukladno </a:t>
            </a:r>
            <a:endParaRPr b="1" sz="24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3333"/>
              <a:buNone/>
            </a:pPr>
            <a:r>
              <a:rPr b="1" lang="hr-HR" sz="24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vlastitim interesima, željama i vještinama</a:t>
            </a:r>
            <a:endParaRPr sz="24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3333"/>
              <a:buNone/>
            </a:pPr>
            <a:r>
              <a:t/>
            </a:r>
            <a:endParaRPr b="1" sz="24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4117"/>
              <a:buNone/>
            </a:pPr>
            <a:r>
              <a:rPr b="1" lang="hr-HR" sz="2550">
                <a:solidFill>
                  <a:srgbClr val="C00000"/>
                </a:solidFill>
              </a:rPr>
              <a:t>2. OPCIJA</a:t>
            </a:r>
            <a:endParaRPr sz="2550">
              <a:solidFill>
                <a:srgbClr val="C0000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8431"/>
              <a:buNone/>
            </a:pPr>
            <a:r>
              <a:rPr lang="hr-HR" sz="2550">
                <a:solidFill>
                  <a:srgbClr val="595959"/>
                </a:solidFill>
              </a:rPr>
              <a:t>FOI International </a:t>
            </a:r>
            <a:r>
              <a:rPr lang="hr-HR" sz="2550">
                <a:solidFill>
                  <a:srgbClr val="595959"/>
                </a:solidFill>
              </a:rPr>
              <a:t>vam daje preporuku poduzeća/sveučilišta i kontakt </a:t>
            </a:r>
            <a:endParaRPr sz="2550">
              <a:solidFill>
                <a:srgbClr val="595959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8431"/>
              <a:buNone/>
            </a:pPr>
            <a:r>
              <a:rPr lang="hr-HR" sz="2550">
                <a:solidFill>
                  <a:srgbClr val="595959"/>
                </a:solidFill>
              </a:rPr>
              <a:t>(ako imamo neku ponudu)</a:t>
            </a:r>
            <a:endParaRPr sz="255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20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9" name="Google Shape;419;g329fe8ce9e5_0_334"/>
          <p:cNvSpPr/>
          <p:nvPr/>
        </p:nvSpPr>
        <p:spPr>
          <a:xfrm>
            <a:off x="617225" y="3244425"/>
            <a:ext cx="6316050" cy="1181300"/>
          </a:xfrm>
          <a:prstGeom prst="flowChartProcess">
            <a:avLst/>
          </a:prstGeom>
          <a:noFill/>
          <a:ln cap="flat" cmpd="sng" w="38100">
            <a:solidFill>
              <a:srgbClr val="026A8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inkedIn buys California-based SaaS learning platform - TALiNT International" id="420" name="Google Shape;420;g329fe8ce9e5_0_3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44628" y="4595359"/>
            <a:ext cx="3396475" cy="2122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29fe8ce9e5_0_40"/>
          <p:cNvSpPr txBox="1"/>
          <p:nvPr>
            <p:ph type="title"/>
          </p:nvPr>
        </p:nvSpPr>
        <p:spPr>
          <a:xfrm>
            <a:off x="987287" y="1461093"/>
            <a:ext cx="105156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6A8E"/>
              </a:buClr>
              <a:buSzPct val="72727"/>
              <a:buFont typeface="Play"/>
              <a:buNone/>
            </a:pPr>
            <a:r>
              <a:rPr lang="hr-HR">
                <a:latin typeface="Raleway"/>
                <a:ea typeface="Raleway"/>
                <a:cs typeface="Raleway"/>
                <a:sym typeface="Raleway"/>
              </a:rPr>
              <a:t>PRIZNAVANJE ERASMUS+  STRUČNE PRAKSE</a:t>
            </a:r>
            <a:br>
              <a:rPr lang="hr-HR">
                <a:latin typeface="Raleway"/>
                <a:ea typeface="Raleway"/>
                <a:cs typeface="Raleway"/>
                <a:sym typeface="Raleway"/>
              </a:rPr>
            </a:br>
            <a:br>
              <a:rPr lang="hr-HR">
                <a:latin typeface="Raleway"/>
                <a:ea typeface="Raleway"/>
                <a:cs typeface="Raleway"/>
                <a:sym typeface="Raleway"/>
              </a:rPr>
            </a:b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6" name="Google Shape;426;g329fe8ce9e5_0_40"/>
          <p:cNvSpPr txBox="1"/>
          <p:nvPr>
            <p:ph idx="1" type="body"/>
          </p:nvPr>
        </p:nvSpPr>
        <p:spPr>
          <a:xfrm>
            <a:off x="221973" y="3026368"/>
            <a:ext cx="3728700" cy="3484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 fontScale="32500"/>
          </a:bodyPr>
          <a:lstStyle/>
          <a:p>
            <a:pPr indent="-355567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•"/>
            </a:pPr>
            <a:r>
              <a:rPr lang="hr-HR" sz="615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Studenti </a:t>
            </a:r>
            <a:r>
              <a:rPr lang="hr-HR" sz="6150" u="sng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2. godine</a:t>
            </a:r>
            <a:r>
              <a:rPr lang="hr-HR" sz="615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hr-HR" sz="6150" u="sng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diplomskog studija i studenti 3. godine ITDP-a</a:t>
            </a:r>
            <a:endParaRPr sz="6150" u="sng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90056"/>
              <a:buNone/>
            </a:pPr>
            <a:r>
              <a:t/>
            </a:r>
            <a:endParaRPr sz="6150" u="sng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55567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•"/>
            </a:pPr>
            <a:r>
              <a:rPr lang="hr-HR" sz="615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Priznavanje Erasmus+ prakse kao obavezne stručne prakse </a:t>
            </a:r>
            <a:endParaRPr sz="615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90453"/>
              <a:buNone/>
            </a:pPr>
            <a:r>
              <a:rPr b="1" lang="hr-HR" sz="6123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6 ili 4 ECTS-a</a:t>
            </a:r>
            <a:endParaRPr sz="55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7" name="Google Shape;427;g329fe8ce9e5_0_40"/>
          <p:cNvSpPr txBox="1"/>
          <p:nvPr/>
        </p:nvSpPr>
        <p:spPr>
          <a:xfrm>
            <a:off x="4242200" y="2382750"/>
            <a:ext cx="3654300" cy="4617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hr-HR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Scenarij 2</a:t>
            </a:r>
            <a:endParaRPr b="0" i="0" sz="14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8" name="Google Shape;428;g329fe8ce9e5_0_40"/>
          <p:cNvSpPr txBox="1"/>
          <p:nvPr/>
        </p:nvSpPr>
        <p:spPr>
          <a:xfrm>
            <a:off x="4242163" y="3026500"/>
            <a:ext cx="3654300" cy="3484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Char char="•"/>
            </a:pPr>
            <a:r>
              <a:rPr b="0" i="0" lang="hr-HR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Ostali studenti – </a:t>
            </a:r>
            <a:r>
              <a:rPr b="0" i="0" lang="hr-HR" sz="2000" u="sng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sve godine</a:t>
            </a:r>
            <a:endParaRPr b="0" i="0" sz="2000" u="sng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Char char="•"/>
            </a:pPr>
            <a:r>
              <a:rPr b="0" i="0" lang="hr-HR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Unosi se u ISVU da se vidi u dodatku diplomi (</a:t>
            </a:r>
            <a:r>
              <a:rPr b="0" i="1" lang="hr-HR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Diploma Supplement</a:t>
            </a:r>
            <a:r>
              <a:rPr b="0" i="0" lang="hr-HR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)</a:t>
            </a:r>
            <a:endParaRPr b="0" i="0" sz="20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r-HR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     </a:t>
            </a:r>
            <a:r>
              <a:rPr b="1" lang="hr-HR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1" i="0" lang="hr-HR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Bez ECTS-a</a:t>
            </a:r>
            <a:endParaRPr b="1" i="0" sz="20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9" name="Google Shape;429;g329fe8ce9e5_0_40"/>
          <p:cNvSpPr txBox="1"/>
          <p:nvPr/>
        </p:nvSpPr>
        <p:spPr>
          <a:xfrm>
            <a:off x="8187850" y="3026338"/>
            <a:ext cx="3654300" cy="3484200"/>
          </a:xfrm>
          <a:prstGeom prst="rect">
            <a:avLst/>
          </a:prstGeom>
          <a:solidFill>
            <a:srgbClr val="026A8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Char char="•"/>
            </a:pPr>
            <a:r>
              <a:rPr b="0" i="0" lang="hr-HR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Status </a:t>
            </a:r>
            <a:r>
              <a:rPr b="1" i="1" lang="hr-HR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recent graduate </a:t>
            </a:r>
            <a:r>
              <a:rPr b="0" i="0" lang="hr-HR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- </a:t>
            </a:r>
            <a:r>
              <a:rPr b="0" i="0" lang="hr-HR" sz="2000" u="sng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nakon završetka studija</a:t>
            </a:r>
            <a:r>
              <a:rPr b="0" i="0" lang="hr-HR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(obrane diplomskog rada)</a:t>
            </a:r>
            <a:endParaRPr b="0" i="0" sz="20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Char char="•"/>
            </a:pPr>
            <a:r>
              <a:rPr b="0" i="1" lang="hr-HR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Europass Mobility Document</a:t>
            </a:r>
            <a:r>
              <a:rPr b="0" i="0" lang="hr-HR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- vide se stečene kompetencije i opis zadataka</a:t>
            </a:r>
            <a:endParaRPr b="0" i="0" sz="20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30" name="Google Shape;430;g329fe8ce9e5_0_40"/>
          <p:cNvSpPr txBox="1"/>
          <p:nvPr/>
        </p:nvSpPr>
        <p:spPr>
          <a:xfrm>
            <a:off x="221975" y="2367375"/>
            <a:ext cx="3728700" cy="4617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538"/>
              <a:buFont typeface="Arial"/>
              <a:buNone/>
            </a:pPr>
            <a:r>
              <a:rPr b="1" lang="hr-HR"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Scenarij</a:t>
            </a:r>
            <a:r>
              <a:rPr b="1" i="0" lang="hr-HR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1</a:t>
            </a:r>
            <a:endParaRPr b="1" i="0" sz="14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31" name="Google Shape;431;g329fe8ce9e5_0_40"/>
          <p:cNvSpPr txBox="1"/>
          <p:nvPr/>
        </p:nvSpPr>
        <p:spPr>
          <a:xfrm>
            <a:off x="8188025" y="2382799"/>
            <a:ext cx="3654300" cy="461700"/>
          </a:xfrm>
          <a:prstGeom prst="rect">
            <a:avLst/>
          </a:prstGeom>
          <a:solidFill>
            <a:srgbClr val="026A8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hr-H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Scenarij 3</a:t>
            </a:r>
            <a:r>
              <a:rPr b="1" i="0" lang="hr-HR" sz="2400" u="none" cap="none" strike="noStrike">
                <a:solidFill>
                  <a:srgbClr val="026A8E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"/>
          <p:cNvSpPr txBox="1"/>
          <p:nvPr>
            <p:ph type="title"/>
          </p:nvPr>
        </p:nvSpPr>
        <p:spPr>
          <a:xfrm>
            <a:off x="838200" y="455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ubik SemiBold"/>
              <a:buNone/>
            </a:pPr>
            <a:r>
              <a:rPr lang="hr-HR"/>
              <a:t>Upoznavanje i uvodno o Erasmus+ programu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4"/>
          <p:cNvSpPr txBox="1"/>
          <p:nvPr>
            <p:ph type="title"/>
          </p:nvPr>
        </p:nvSpPr>
        <p:spPr>
          <a:xfrm>
            <a:off x="838200" y="42475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6A8E"/>
              </a:buClr>
              <a:buSzPct val="91431"/>
              <a:buFont typeface="Play"/>
              <a:buNone/>
            </a:pPr>
            <a:r>
              <a:rPr lang="hr-HR">
                <a:latin typeface="Rubik"/>
                <a:ea typeface="Rubik"/>
                <a:cs typeface="Rubik"/>
                <a:sym typeface="Rubik"/>
              </a:rPr>
              <a:t>Iznosi financijska potpore - ak. godina 2024./25.</a:t>
            </a:r>
            <a:endParaRPr>
              <a:latin typeface="Rubik"/>
              <a:ea typeface="Rubik"/>
              <a:cs typeface="Rubik"/>
              <a:sym typeface="Rubik"/>
            </a:endParaRPr>
          </a:p>
          <a:p>
            <a:pPr indent="0" lvl="0" marL="4572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142"/>
              <a:buFont typeface="Rubik SemiBold"/>
              <a:buNone/>
            </a:pPr>
            <a:r>
              <a:t/>
            </a:r>
            <a:endParaRPr sz="35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37" name="Google Shape;437;p44"/>
          <p:cNvSpPr txBox="1"/>
          <p:nvPr>
            <p:ph idx="1" type="body"/>
          </p:nvPr>
        </p:nvSpPr>
        <p:spPr>
          <a:xfrm>
            <a:off x="838200" y="1825625"/>
            <a:ext cx="7787700" cy="4514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-212069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7"/>
              <a:buFont typeface="Noto Sans Symbols"/>
              <a:buChar char="▪"/>
            </a:pPr>
            <a:r>
              <a:rPr b="1" lang="hr-HR" sz="2119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go="http://customooxmlschemas.google.com/" textRoundtripDataId="8"/>
                  </a:ext>
                </a:extLst>
              </a:rPr>
              <a:t>ZEMLJE S NIŽIM ŽIVOTNIM TROŠKOVIMA – 650 € / mjesečno: </a:t>
            </a:r>
            <a:r>
              <a:rPr lang="hr-HR" sz="2119"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go="http://customooxmlschemas.google.com/" textRoundtripDataId="9"/>
                  </a:ext>
                </a:extLst>
              </a:rPr>
              <a:t>Bugarska, Češka, Estonija, Latvija, Litva, Mađarska, Poljska, Rumunjska, Sj. Makedonija, Slovačka, Slovenija, Srbija, Turska </a:t>
            </a:r>
            <a:endParaRPr sz="2119">
              <a:latin typeface="Raleway"/>
              <a:ea typeface="Raleway"/>
              <a:cs typeface="Raleway"/>
              <a:sym typeface="Raleway"/>
              <a:extLst>
                <a:ext uri="http://customooxmlschemas.google.com/">
                  <go:slidesCustomData xmlns:go="http://customooxmlschemas.google.com/" textRoundtripDataId="10"/>
                </a:ext>
              </a:extLst>
            </a:endParaRPr>
          </a:p>
          <a:p>
            <a:pPr indent="-212069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7"/>
              <a:buFont typeface="Noto Sans Symbols"/>
              <a:buChar char="▪"/>
            </a:pPr>
            <a:r>
              <a:rPr b="1" lang="hr-HR" sz="2119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go="http://customooxmlschemas.google.com/" textRoundtripDataId="11"/>
                  </a:ext>
                </a:extLst>
              </a:rPr>
              <a:t> ZEMLJE S VIŠIM ŽIVOTNIM TROŠKOVIMA – 700 € / mjesečno: </a:t>
            </a:r>
            <a:r>
              <a:rPr lang="hr-HR" sz="2119"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go="http://customooxmlschemas.google.com/" textRoundtripDataId="12"/>
                  </a:ext>
                </a:extLst>
              </a:rPr>
              <a:t>Austrija, Belgija, Cipar, Francuska, Grčka, Italija, Malta, Njemačka, Španjolska, Nizozemska, Portugal, Danska, Finska, Irska, Island, Lihtenštajn, Luksemburg, Norveška, Švedska</a:t>
            </a:r>
            <a:endParaRPr sz="2119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119">
              <a:latin typeface="Raleway"/>
              <a:ea typeface="Raleway"/>
              <a:cs typeface="Raleway"/>
              <a:sym typeface="Raleway"/>
            </a:endParaRPr>
          </a:p>
          <a:p>
            <a:pPr indent="0" lvl="0" marL="16545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7"/>
              <a:buNone/>
            </a:pPr>
            <a:r>
              <a:rPr b="1" lang="hr-HR" sz="2119">
                <a:latin typeface="Raleway"/>
                <a:ea typeface="Raleway"/>
                <a:cs typeface="Raleway"/>
                <a:sym typeface="Raleway"/>
              </a:rPr>
              <a:t>*VAŽNO: </a:t>
            </a:r>
            <a:r>
              <a:rPr lang="hr-HR" sz="2119">
                <a:latin typeface="Raleway"/>
                <a:ea typeface="Raleway"/>
                <a:cs typeface="Raleway"/>
                <a:sym typeface="Raleway"/>
              </a:rPr>
              <a:t>Erasmus+ financijska potpora pokriva samo </a:t>
            </a:r>
            <a:r>
              <a:rPr lang="hr-HR" sz="2119" u="sng">
                <a:latin typeface="Raleway"/>
                <a:ea typeface="Raleway"/>
                <a:cs typeface="Raleway"/>
                <a:sym typeface="Raleway"/>
              </a:rPr>
              <a:t>dio troškova života</a:t>
            </a:r>
            <a:r>
              <a:rPr lang="hr-HR" sz="2119">
                <a:latin typeface="Raleway"/>
                <a:ea typeface="Raleway"/>
                <a:cs typeface="Raleway"/>
                <a:sym typeface="Raleway"/>
              </a:rPr>
              <a:t> u stranoj zemlji</a:t>
            </a:r>
            <a:endParaRPr b="1">
              <a:solidFill>
                <a:srgbClr val="FFC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38" name="Google Shape;43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93974" y="147199"/>
            <a:ext cx="1603124" cy="1603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g329fe8ce9e5_0_34"/>
          <p:cNvPicPr preferRelativeResize="0"/>
          <p:nvPr/>
        </p:nvPicPr>
        <p:blipFill rotWithShape="1">
          <a:blip r:embed="rId3">
            <a:alphaModFix/>
          </a:blip>
          <a:srcRect b="0" l="0" r="0" t="34499"/>
          <a:stretch/>
        </p:blipFill>
        <p:spPr>
          <a:xfrm>
            <a:off x="-56325" y="2073375"/>
            <a:ext cx="6707076" cy="330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g329fe8ce9e5_0_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5950" y="2152200"/>
            <a:ext cx="6456050" cy="4240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g329fe8ce9e5_0_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7675" y="-2"/>
            <a:ext cx="9136650" cy="170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&#10;&#10;Description automatically generated" id="451" name="Google Shape;451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8100" y="-1097555"/>
            <a:ext cx="12496800" cy="8840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 txBox="1"/>
          <p:nvPr>
            <p:ph type="title"/>
          </p:nvPr>
        </p:nvSpPr>
        <p:spPr>
          <a:xfrm>
            <a:off x="838200" y="25044"/>
            <a:ext cx="10515600" cy="1325563"/>
          </a:xfrm>
          <a:prstGeom prst="rect">
            <a:avLst/>
          </a:prstGeom>
          <a:gradFill>
            <a:gsLst>
              <a:gs pos="0">
                <a:srgbClr val="4D7D9E"/>
              </a:gs>
              <a:gs pos="50000">
                <a:srgbClr val="1F6D97"/>
              </a:gs>
              <a:gs pos="100000">
                <a:srgbClr val="176189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ubik SemiBold"/>
              <a:buNone/>
            </a:pPr>
            <a:br>
              <a:rPr lang="hr-HR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lang="hr-HR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Tko smo? </a:t>
            </a:r>
            <a:br>
              <a:rPr lang="hr-HR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lang="hr-HR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FOI INTERNATIONAL TIM</a:t>
            </a:r>
            <a:br>
              <a:rPr lang="hr-HR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</a:br>
            <a:endParaRPr>
              <a:solidFill>
                <a:schemeClr val="lt1"/>
              </a:solidFill>
            </a:endParaRPr>
          </a:p>
        </p:txBody>
      </p:sp>
      <p:sp>
        <p:nvSpPr>
          <p:cNvPr id="155" name="Google Shape;155;p5"/>
          <p:cNvSpPr/>
          <p:nvPr/>
        </p:nvSpPr>
        <p:spPr>
          <a:xfrm>
            <a:off x="5937623" y="3182780"/>
            <a:ext cx="2535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5"/>
          <p:cNvSpPr/>
          <p:nvPr/>
        </p:nvSpPr>
        <p:spPr>
          <a:xfrm>
            <a:off x="5937623" y="3182780"/>
            <a:ext cx="2535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5"/>
          <p:cNvSpPr/>
          <p:nvPr/>
        </p:nvSpPr>
        <p:spPr>
          <a:xfrm>
            <a:off x="5937623" y="3182780"/>
            <a:ext cx="2535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5"/>
          <p:cNvSpPr/>
          <p:nvPr/>
        </p:nvSpPr>
        <p:spPr>
          <a:xfrm>
            <a:off x="5937623" y="3182780"/>
            <a:ext cx="2535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5"/>
          <p:cNvSpPr/>
          <p:nvPr/>
        </p:nvSpPr>
        <p:spPr>
          <a:xfrm>
            <a:off x="5937623" y="3182780"/>
            <a:ext cx="2535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5937623" y="3182780"/>
            <a:ext cx="2535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5"/>
          <p:cNvSpPr txBox="1"/>
          <p:nvPr/>
        </p:nvSpPr>
        <p:spPr>
          <a:xfrm>
            <a:off x="9962958" y="3602690"/>
            <a:ext cx="22290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Važan dio FOI International tima čine i naši </a:t>
            </a:r>
            <a:r>
              <a:rPr b="1" i="0" lang="hr-HR" sz="2000" u="none" cap="none" strike="noStrike">
                <a:solidFill>
                  <a:srgbClr val="006A8D"/>
                </a:solidFill>
                <a:latin typeface="Rubik"/>
                <a:ea typeface="Rubik"/>
                <a:cs typeface="Rubik"/>
                <a:sym typeface="Rubik"/>
              </a:rPr>
              <a:t>STUDENTI SURADNICI</a:t>
            </a:r>
            <a:r>
              <a:rPr b="0" i="0" lang="hr-HR" sz="20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!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spjeh grupe" id="162" name="Google Shape;16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0256" y="2595698"/>
            <a:ext cx="914400" cy="91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3" name="Google Shape;163;p5"/>
          <p:cNvGrpSpPr/>
          <p:nvPr/>
        </p:nvGrpSpPr>
        <p:grpSpPr>
          <a:xfrm>
            <a:off x="78825" y="1600129"/>
            <a:ext cx="9793764" cy="4725354"/>
            <a:chOff x="107836" y="1263302"/>
            <a:chExt cx="8926143" cy="4166979"/>
          </a:xfrm>
        </p:grpSpPr>
        <p:pic>
          <p:nvPicPr>
            <p:cNvPr descr="Slika na kojoj se prikazuje odijevanje, tekst, zid, Ljudsko lice&#10;&#10;Opis je automatski generiran" id="164" name="Google Shape;164;p5"/>
            <p:cNvPicPr preferRelativeResize="0"/>
            <p:nvPr/>
          </p:nvPicPr>
          <p:blipFill rotWithShape="1">
            <a:blip r:embed="rId4">
              <a:alphaModFix/>
            </a:blip>
            <a:srcRect b="12725" l="6878" r="29544" t="39593"/>
            <a:stretch/>
          </p:blipFill>
          <p:spPr>
            <a:xfrm>
              <a:off x="107836" y="1263302"/>
              <a:ext cx="2074200" cy="20742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65" name="Google Shape;165;p5"/>
            <p:cNvSpPr txBox="1"/>
            <p:nvPr/>
          </p:nvSpPr>
          <p:spPr>
            <a:xfrm>
              <a:off x="177210" y="3424744"/>
              <a:ext cx="1935600" cy="12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hr-HR" sz="1400" u="none" cap="none" strike="noStrike">
                  <a:solidFill>
                    <a:srgbClr val="CE003D"/>
                  </a:solidFill>
                  <a:latin typeface="Manrope"/>
                  <a:ea typeface="Manrope"/>
                  <a:cs typeface="Manrope"/>
                  <a:sym typeface="Manrope"/>
                </a:rPr>
                <a:t>Izv. prof. dr. sc.  Martina Tomičić Furjan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hr-HR" sz="1400" u="none" cap="none" strike="noStrike">
                  <a:solidFill>
                    <a:srgbClr val="000000"/>
                  </a:solidFill>
                  <a:latin typeface="Manrope"/>
                  <a:ea typeface="Manrope"/>
                  <a:cs typeface="Manrope"/>
                  <a:sym typeface="Manrope"/>
                </a:rPr>
                <a:t>Prodekanica za znanost, projekte i međunarodnu suradnju</a:t>
              </a:r>
              <a:endParaRPr b="0" i="0" sz="14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166" name="Google Shape;166;p5"/>
            <p:cNvSpPr txBox="1"/>
            <p:nvPr/>
          </p:nvSpPr>
          <p:spPr>
            <a:xfrm>
              <a:off x="2620094" y="4208681"/>
              <a:ext cx="1824000" cy="103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hr-HR" sz="1400" u="none" cap="none" strike="noStrike">
                  <a:solidFill>
                    <a:srgbClr val="CE003D"/>
                  </a:solidFill>
                  <a:latin typeface="Manrope"/>
                  <a:ea typeface="Manrope"/>
                  <a:cs typeface="Manrope"/>
                  <a:sym typeface="Manrope"/>
                </a:rPr>
                <a:t>Izabela Oletić Tušek, univ. spec. pol.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hr-HR" sz="1400" u="none" cap="none" strike="noStrike">
                  <a:solidFill>
                    <a:srgbClr val="000000"/>
                  </a:solidFill>
                  <a:latin typeface="Manrope"/>
                  <a:ea typeface="Manrope"/>
                  <a:cs typeface="Manrope"/>
                  <a:sym typeface="Manrope"/>
                </a:rPr>
                <a:t>Voditeljica Ureda za međunarodnu suradnju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 txBox="1"/>
            <p:nvPr/>
          </p:nvSpPr>
          <p:spPr>
            <a:xfrm>
              <a:off x="5007403" y="3424744"/>
              <a:ext cx="1645800" cy="103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lang="hr-HR">
                  <a:solidFill>
                    <a:srgbClr val="CE003D"/>
                  </a:solidFill>
                  <a:latin typeface="Manrope"/>
                  <a:ea typeface="Manrope"/>
                  <a:cs typeface="Manrope"/>
                  <a:sym typeface="Manrope"/>
                </a:rPr>
                <a:t>Izv</a:t>
              </a:r>
              <a:r>
                <a:rPr b="1" i="0" lang="hr-HR" sz="1400" u="none" cap="none" strike="noStrike">
                  <a:solidFill>
                    <a:srgbClr val="CE003D"/>
                  </a:solidFill>
                  <a:latin typeface="Manrope"/>
                  <a:ea typeface="Manrope"/>
                  <a:cs typeface="Manrope"/>
                  <a:sym typeface="Manrope"/>
                </a:rPr>
                <a:t>. prof. dr. sc.  Katarina Pažur Aničić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hr-HR" sz="1400" u="none" cap="none" strike="noStrike">
                  <a:solidFill>
                    <a:srgbClr val="0F243E"/>
                  </a:solidFill>
                  <a:latin typeface="Manrope"/>
                  <a:ea typeface="Manrope"/>
                  <a:cs typeface="Manrope"/>
                  <a:sym typeface="Manrope"/>
                </a:rPr>
                <a:t>ECTS koordinatorica</a:t>
              </a:r>
              <a:endParaRPr b="0" i="0" sz="1400" u="none" cap="none" strike="noStrike">
                <a:solidFill>
                  <a:srgbClr val="0F243E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  <p:pic>
          <p:nvPicPr>
            <p:cNvPr descr="Slika na kojoj se prikazuje Ljudsko lice, odijevanje, osoba, tekst&#10;&#10;Opis je automatski generiran" id="168" name="Google Shape;168;p5"/>
            <p:cNvPicPr preferRelativeResize="0"/>
            <p:nvPr/>
          </p:nvPicPr>
          <p:blipFill rotWithShape="1">
            <a:blip r:embed="rId5">
              <a:alphaModFix/>
            </a:blip>
            <a:srcRect b="0" l="16666" r="16666" t="0"/>
            <a:stretch/>
          </p:blipFill>
          <p:spPr>
            <a:xfrm>
              <a:off x="2427254" y="2052966"/>
              <a:ext cx="2031600" cy="20316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Slika na kojoj se prikazuje osoba, Ljudsko lice, u dvorani, odijevanje&#10;&#10;Opis je automatski generiran" id="169" name="Google Shape;169;p5"/>
            <p:cNvPicPr preferRelativeResize="0"/>
            <p:nvPr/>
          </p:nvPicPr>
          <p:blipFill rotWithShape="1">
            <a:blip r:embed="rId6">
              <a:alphaModFix/>
            </a:blip>
            <a:srcRect b="0" l="12080" r="12087" t="0"/>
            <a:stretch/>
          </p:blipFill>
          <p:spPr>
            <a:xfrm>
              <a:off x="4694445" y="1270922"/>
              <a:ext cx="2062200" cy="20622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70" name="Google Shape;170;p5"/>
            <p:cNvSpPr txBox="1"/>
            <p:nvPr/>
          </p:nvSpPr>
          <p:spPr>
            <a:xfrm>
              <a:off x="7185075" y="4208681"/>
              <a:ext cx="1645800" cy="12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hr-HR" sz="1400" u="none" cap="none" strike="noStrike">
                  <a:solidFill>
                    <a:srgbClr val="CE003D"/>
                  </a:solidFill>
                  <a:latin typeface="Manrope"/>
                  <a:ea typeface="Manrope"/>
                  <a:cs typeface="Manrope"/>
                  <a:sym typeface="Manrope"/>
                </a:rPr>
                <a:t>Martina Đuras Sekovanić, mag. oec.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hr-HR" sz="1400" u="none" cap="none" strike="noStrike">
                  <a:solidFill>
                    <a:srgbClr val="000000"/>
                  </a:solidFill>
                  <a:latin typeface="Manrope"/>
                  <a:ea typeface="Manrope"/>
                  <a:cs typeface="Manrope"/>
                  <a:sym typeface="Manrope"/>
                </a:rPr>
                <a:t>Ured za međunarodnu suradnju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1" name="Google Shape;171;p5"/>
            <p:cNvPicPr preferRelativeResize="0"/>
            <p:nvPr/>
          </p:nvPicPr>
          <p:blipFill rotWithShape="1">
            <a:blip r:embed="rId7">
              <a:alphaModFix/>
            </a:blip>
            <a:srcRect b="0" l="6982" r="18015" t="0"/>
            <a:stretch/>
          </p:blipFill>
          <p:spPr>
            <a:xfrm rot="5400000">
              <a:off x="6981979" y="2065352"/>
              <a:ext cx="2052000" cy="20520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ubik SemiBold"/>
              <a:buNone/>
            </a:pPr>
            <a:r>
              <a:rPr lang="hr-HR"/>
              <a:t>Što je Erasmus+ program?</a:t>
            </a:r>
            <a:endParaRPr/>
          </a:p>
        </p:txBody>
      </p:sp>
      <p:sp>
        <p:nvSpPr>
          <p:cNvPr id="177" name="Google Shape;177;p6"/>
          <p:cNvSpPr txBox="1"/>
          <p:nvPr>
            <p:ph idx="1" type="body"/>
          </p:nvPr>
        </p:nvSpPr>
        <p:spPr>
          <a:xfrm>
            <a:off x="838201" y="1722824"/>
            <a:ext cx="6526696" cy="4676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❏"/>
            </a:pPr>
            <a:r>
              <a:rPr lang="hr-HR"/>
              <a:t>Najveći program Europske unije za obrazovanje, osposobljavanje, mlade i sport</a:t>
            </a:r>
            <a:endParaRPr/>
          </a:p>
          <a:p>
            <a:pPr indent="-2286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❏"/>
            </a:pPr>
            <a:r>
              <a:rPr lang="hr-HR"/>
              <a:t>Okvirni proračun za razdoblje 2021.-2027.: </a:t>
            </a:r>
            <a:r>
              <a:rPr b="1" lang="hr-HR"/>
              <a:t>26,2 milijarde €</a:t>
            </a:r>
            <a:endParaRPr/>
          </a:p>
          <a:p>
            <a:pPr indent="-2286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❏"/>
            </a:pPr>
            <a:r>
              <a:rPr lang="hr-HR"/>
              <a:t>Sam </a:t>
            </a:r>
            <a:r>
              <a:rPr b="1" lang="hr-HR"/>
              <a:t>program mobilnosti studenata Erasmus postoji od 1987. </a:t>
            </a:r>
            <a:r>
              <a:rPr lang="hr-HR"/>
              <a:t>– </a:t>
            </a:r>
            <a:r>
              <a:rPr b="1" lang="hr-HR">
                <a:solidFill>
                  <a:schemeClr val="accent2"/>
                </a:solidFill>
              </a:rPr>
              <a:t>najveći program mobilnosti studenata u svijetu!</a:t>
            </a:r>
            <a:endParaRPr/>
          </a:p>
        </p:txBody>
      </p:sp>
      <p:pic>
        <p:nvPicPr>
          <p:cNvPr descr="AMPEU - Predlošci za preuzimanje" id="178" name="Google Shape;17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11852" y="458400"/>
            <a:ext cx="3362226" cy="960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81175" y="1722825"/>
            <a:ext cx="4581525" cy="467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"/>
          <p:cNvSpPr txBox="1"/>
          <p:nvPr>
            <p:ph type="title"/>
          </p:nvPr>
        </p:nvSpPr>
        <p:spPr>
          <a:xfrm>
            <a:off x="2131793" y="39004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ubik SemiBold"/>
              <a:buNone/>
            </a:pPr>
            <a:r>
              <a:rPr lang="hr-HR"/>
              <a:t>Malo Erasmus statistike…</a:t>
            </a:r>
            <a:endParaRPr/>
          </a:p>
        </p:txBody>
      </p:sp>
      <p:pic>
        <p:nvPicPr>
          <p:cNvPr id="185" name="Google Shape;18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68" y="0"/>
            <a:ext cx="12195967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 txBox="1"/>
          <p:nvPr>
            <p:ph type="title"/>
          </p:nvPr>
        </p:nvSpPr>
        <p:spPr>
          <a:xfrm>
            <a:off x="838200" y="455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ubik SemiBold"/>
              <a:buNone/>
            </a:pPr>
            <a:r>
              <a:rPr lang="hr-HR" sz="6000"/>
              <a:t>Erasmus+ studijski boravak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ubik SemiBold"/>
              <a:buNone/>
            </a:pPr>
            <a:r>
              <a:rPr lang="hr-HR"/>
              <a:t>Što je Erasmus+ studijski boravak?</a:t>
            </a:r>
            <a:br>
              <a:rPr lang="hr-HR"/>
            </a:br>
            <a:endParaRPr/>
          </a:p>
        </p:txBody>
      </p:sp>
      <p:sp>
        <p:nvSpPr>
          <p:cNvPr id="196" name="Google Shape;196;p11"/>
          <p:cNvSpPr txBox="1"/>
          <p:nvPr>
            <p:ph idx="1" type="body"/>
          </p:nvPr>
        </p:nvSpPr>
        <p:spPr>
          <a:xfrm>
            <a:off x="626300" y="1346550"/>
            <a:ext cx="11022900" cy="53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-20193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❑"/>
            </a:pPr>
            <a:r>
              <a:rPr lang="hr-HR"/>
              <a:t>Ono što popularno zovemo </a:t>
            </a:r>
            <a:r>
              <a:rPr lang="hr-HR">
                <a:solidFill>
                  <a:srgbClr val="CE003D"/>
                </a:solidFill>
              </a:rPr>
              <a:t>„</a:t>
            </a:r>
            <a:r>
              <a:rPr b="1" lang="hr-HR">
                <a:solidFill>
                  <a:srgbClr val="CE003D"/>
                </a:solidFill>
              </a:rPr>
              <a:t>razmjena</a:t>
            </a:r>
            <a:r>
              <a:rPr lang="hr-HR">
                <a:solidFill>
                  <a:srgbClr val="CE003D"/>
                </a:solidFill>
              </a:rPr>
              <a:t>”</a:t>
            </a:r>
            <a:endParaRPr>
              <a:solidFill>
                <a:srgbClr val="CE003D"/>
              </a:solidFill>
            </a:endParaRPr>
          </a:p>
          <a:p>
            <a:pPr indent="-20193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❑"/>
            </a:pPr>
            <a:r>
              <a:rPr lang="hr-HR"/>
              <a:t>Odlazak na studij u inozemstvo na određeni period – na jedno od </a:t>
            </a:r>
            <a:r>
              <a:rPr b="1" lang="hr-HR"/>
              <a:t>sveučilišta s kojima FOI ima sporazum za mobilnost </a:t>
            </a:r>
            <a:r>
              <a:rPr lang="hr-HR"/>
              <a:t>(</a:t>
            </a:r>
            <a:r>
              <a:rPr lang="hr-HR" u="sng"/>
              <a:t>student cijelo vrijeme ostaje upisan na studij na FOI-ju</a:t>
            </a:r>
            <a:r>
              <a:rPr lang="hr-HR"/>
              <a:t>)</a:t>
            </a:r>
            <a:endParaRPr/>
          </a:p>
          <a:p>
            <a:pPr indent="-20193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❑"/>
            </a:pPr>
            <a:r>
              <a:rPr lang="hr-HR"/>
              <a:t>Mogućnost: </a:t>
            </a:r>
            <a:r>
              <a:rPr b="1" lang="hr-HR">
                <a:solidFill>
                  <a:srgbClr val="026A8E"/>
                </a:solidFill>
              </a:rPr>
              <a:t>2 – 12 mjeseci </a:t>
            </a:r>
            <a:r>
              <a:rPr lang="hr-HR"/>
              <a:t>(najčešće 5 mjeseci, tj. jedan semestar)</a:t>
            </a:r>
            <a:endParaRPr/>
          </a:p>
          <a:p>
            <a:pPr indent="-20193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❑"/>
            </a:pPr>
            <a:r>
              <a:rPr lang="hr-HR"/>
              <a:t>Na Erasmus se može i </a:t>
            </a:r>
            <a:r>
              <a:rPr lang="hr-HR">
                <a:solidFill>
                  <a:srgbClr val="C00000"/>
                </a:solidFill>
              </a:rPr>
              <a:t>više puta</a:t>
            </a:r>
            <a:r>
              <a:rPr lang="hr-HR"/>
              <a:t>!</a:t>
            </a:r>
            <a:endParaRPr/>
          </a:p>
          <a:p>
            <a:pPr indent="-20193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❑"/>
            </a:pPr>
            <a:r>
              <a:rPr lang="hr-HR"/>
              <a:t>Zemlje EU + Lihtenštajn, Island, Norveška, Turska, Srbija, Sj. Makedonija</a:t>
            </a:r>
            <a:endParaRPr/>
          </a:p>
          <a:p>
            <a:pPr indent="-20193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❑"/>
            </a:pPr>
            <a:r>
              <a:rPr lang="hr-HR"/>
              <a:t>Glavne značajke:</a:t>
            </a:r>
            <a:endParaRPr/>
          </a:p>
          <a:p>
            <a:pPr indent="-201930" lvl="1" marL="6858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26A8E"/>
              </a:buClr>
              <a:buSzPct val="100000"/>
              <a:buFont typeface="Noto Sans Symbols"/>
              <a:buChar char="👍"/>
            </a:pPr>
            <a:r>
              <a:rPr lang="hr-HR" sz="2800">
                <a:solidFill>
                  <a:srgbClr val="026A8E"/>
                </a:solidFill>
                <a:highlight>
                  <a:schemeClr val="lt1"/>
                </a:highlight>
              </a:rPr>
              <a:t>Student NE plaća školarinu na stranom sveučilištu</a:t>
            </a:r>
            <a:endParaRPr>
              <a:solidFill>
                <a:srgbClr val="026A8E"/>
              </a:solidFill>
              <a:highlight>
                <a:schemeClr val="lt1"/>
              </a:highlight>
            </a:endParaRPr>
          </a:p>
          <a:p>
            <a:pPr indent="-201930" lvl="1" marL="6858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26A8E"/>
              </a:buClr>
              <a:buSzPct val="100000"/>
              <a:buFont typeface="Noto Sans Symbols"/>
              <a:buChar char="👍"/>
            </a:pPr>
            <a:r>
              <a:rPr lang="hr-HR" sz="2800">
                <a:solidFill>
                  <a:srgbClr val="026A8E"/>
                </a:solidFill>
                <a:highlight>
                  <a:schemeClr val="lt1"/>
                </a:highlight>
              </a:rPr>
              <a:t>Erasmus stipendija (financijska potpora)</a:t>
            </a:r>
            <a:endParaRPr sz="2800">
              <a:solidFill>
                <a:srgbClr val="026A8E"/>
              </a:solidFill>
              <a:highlight>
                <a:schemeClr val="lt1"/>
              </a:highlight>
            </a:endParaRPr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80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FOI International boj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66C92"/>
      </a:accent1>
      <a:accent2>
        <a:srgbClr val="BC0A29"/>
      </a:accent2>
      <a:accent3>
        <a:srgbClr val="F7A30F"/>
      </a:accent3>
      <a:accent4>
        <a:srgbClr val="68294C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sustava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2023-01-15T10:47:50Z</dcterms:created>
  <dc:creator>David Slavik</dc:creator>
</cp:coreProperties>
</file>