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85" r:id="rId3"/>
    <p:sldId id="261" r:id="rId4"/>
    <p:sldId id="262" r:id="rId5"/>
    <p:sldId id="263" r:id="rId6"/>
    <p:sldId id="286" r:id="rId7"/>
    <p:sldId id="279" r:id="rId8"/>
    <p:sldId id="281" r:id="rId9"/>
    <p:sldId id="287" r:id="rId10"/>
    <p:sldId id="284" r:id="rId11"/>
  </p:sldIdLst>
  <p:sldSz cx="12192000" cy="6858000"/>
  <p:notesSz cx="9144000" cy="6858000"/>
  <p:embeddedFontLst>
    <p:embeddedFont>
      <p:font typeface="Raleway" panose="020B0503030101060003" pitchFamily="34" charset="-18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2575" autoAdjust="0"/>
  </p:normalViewPr>
  <p:slideViewPr>
    <p:cSldViewPr snapToGrid="0">
      <p:cViewPr varScale="1">
        <p:scale>
          <a:sx n="103" d="100"/>
          <a:sy n="103" d="100"/>
        </p:scale>
        <p:origin x="86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694B5-D6FD-48D7-9465-08ACD6963681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D79F-0D66-41CA-B9F5-D9B0023B0D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7051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21A8F-25E5-4A1C-854A-944DA1E94485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FE44F-92DB-4B37-B1C4-93F479356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57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48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276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093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2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4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2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9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5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659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6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0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1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5" y="1622853"/>
            <a:ext cx="10917195" cy="188710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238" y="3696171"/>
            <a:ext cx="9144000" cy="10441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02508" y="6170142"/>
            <a:ext cx="3064476" cy="452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hr-HR" dirty="0" smtClean="0"/>
              <a:t>Ekonomski fakultet, Sveučilište u Splitu</a:t>
            </a:r>
          </a:p>
          <a:p>
            <a:r>
              <a:rPr lang="hr-HR" dirty="0" smtClean="0"/>
              <a:t>Cvite Fiskovića 5, 21000 Split</a:t>
            </a:r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09470" y="6170142"/>
            <a:ext cx="3830595" cy="4524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pl-PL" dirty="0" smtClean="0"/>
              <a:t>Ovaj je rad financirala Hrvatska zaklada za znanost</a:t>
            </a:r>
          </a:p>
          <a:p>
            <a:r>
              <a:rPr lang="pl-PL" dirty="0" smtClean="0"/>
              <a:t>projektom UIP-2017-05-7625.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0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711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58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5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08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8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82C6-6595-4ED4-B150-780E9FF90BB7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DD331-54B5-49D9-8854-A483B8016A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60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Ekonomski fakultet, Sveučilište u Splitu</a:t>
            </a:r>
          </a:p>
          <a:p>
            <a:r>
              <a:rPr lang="hr-HR" smtClean="0"/>
              <a:t>Cvite Fiskovića 5, 21000 Split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Ovaj je rad financirala Hrvatska zaklada za znanost</a:t>
            </a:r>
          </a:p>
          <a:p>
            <a:r>
              <a:rPr lang="pl-PL" smtClean="0"/>
              <a:t>projektom UIP-2017-05-7625.</a:t>
            </a:r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DE4EB-A87E-457A-9880-E0CAD83B66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/>
          <p:nvPr userDrawn="1"/>
        </p:nvSpPr>
        <p:spPr>
          <a:xfrm>
            <a:off x="0" y="6104238"/>
            <a:ext cx="12192000" cy="7537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8" y="88253"/>
            <a:ext cx="906145" cy="701040"/>
          </a:xfrm>
          <a:prstGeom prst="rect">
            <a:avLst/>
          </a:prstGeom>
        </p:spPr>
      </p:pic>
      <p:sp>
        <p:nvSpPr>
          <p:cNvPr id="9" name="TextBox 7"/>
          <p:cNvSpPr txBox="1"/>
          <p:nvPr userDrawn="1"/>
        </p:nvSpPr>
        <p:spPr>
          <a:xfrm>
            <a:off x="1227438" y="169940"/>
            <a:ext cx="71092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Raleway" panose="020B0503030101060003" pitchFamily="34" charset="0"/>
              </a:rPr>
              <a:t>HRZZ-UIP-2017-05-7625</a:t>
            </a:r>
          </a:p>
          <a:p>
            <a:r>
              <a:rPr lang="en-US" sz="1100" dirty="0" smtClean="0">
                <a:latin typeface="Raleway" panose="020B0503030101060003" pitchFamily="34" charset="0"/>
              </a:rPr>
              <a:t>Korisniku orijentiran (re)</a:t>
            </a:r>
            <a:r>
              <a:rPr lang="en-US" sz="1100" dirty="0" err="1" smtClean="0">
                <a:latin typeface="Raleway" panose="020B0503030101060003" pitchFamily="34" charset="0"/>
              </a:rPr>
              <a:t>dizajn</a:t>
            </a:r>
            <a:r>
              <a:rPr lang="en-US" sz="1100" dirty="0" smtClean="0">
                <a:latin typeface="Raleway" panose="020B0503030101060003" pitchFamily="34" charset="0"/>
              </a:rPr>
              <a:t> procesa i modeliranje informacijskih sustava na primjeru smart city usluga</a:t>
            </a:r>
          </a:p>
          <a:p>
            <a:r>
              <a:rPr lang="en-US" sz="1100" dirty="0" smtClean="0">
                <a:latin typeface="Raleway" panose="020B0503030101060003" pitchFamily="34" charset="0"/>
              </a:rPr>
              <a:t>http://smartcity.efst.hr</a:t>
            </a:r>
            <a:endParaRPr lang="en-US" sz="1100" dirty="0">
              <a:latin typeface="Raleway" panose="020B0503030101060003" pitchFamily="34" charset="0"/>
            </a:endParaRPr>
          </a:p>
        </p:txBody>
      </p:sp>
      <p:pic>
        <p:nvPicPr>
          <p:cNvPr id="10" name="Picture 9" descr="Image result for efst logo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44" y="6227262"/>
            <a:ext cx="757881" cy="44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15" y="6170141"/>
            <a:ext cx="1079897" cy="45822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075" y="-276886"/>
            <a:ext cx="2660909" cy="20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ib.irb.hr/pretraga/?operators=and|6586|text|project-id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martCity_efst" TargetMode="External"/><Relationship Id="rId2" Type="http://schemas.openxmlformats.org/officeDocument/2006/relationships/hyperlink" Target="https://www.instagram.com/smartcityefs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st.hr/en/news/university-of-split-first-in-the-european-union-to-issue-a-europass-digital-certificat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aja.cukusic@efst.hr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5640" y="1546556"/>
            <a:ext cx="10917195" cy="1887109"/>
          </a:xfrm>
        </p:spPr>
        <p:txBody>
          <a:bodyPr>
            <a:noAutofit/>
          </a:bodyPr>
          <a:lstStyle/>
          <a:p>
            <a:r>
              <a:rPr lang="hr-HR" sz="4000" dirty="0">
                <a:latin typeface="Raleway" panose="020B0604020202020204" charset="0"/>
              </a:rPr>
              <a:t>Research. </a:t>
            </a:r>
            <a:r>
              <a:rPr lang="hr-HR" sz="4000" dirty="0" err="1">
                <a:latin typeface="Raleway" panose="020B0604020202020204" charset="0"/>
              </a:rPr>
              <a:t>Innovation</a:t>
            </a:r>
            <a:r>
              <a:rPr lang="hr-HR" sz="4000" dirty="0">
                <a:latin typeface="Raleway" panose="020B0604020202020204" charset="0"/>
              </a:rPr>
              <a:t>. </a:t>
            </a:r>
            <a:r>
              <a:rPr lang="hr-HR" sz="4000" dirty="0" err="1" smtClean="0">
                <a:latin typeface="Raleway" panose="020B0604020202020204" charset="0"/>
              </a:rPr>
              <a:t>Networking</a:t>
            </a:r>
            <a:r>
              <a:rPr lang="hr-HR" sz="4000" dirty="0" smtClean="0">
                <a:latin typeface="Raleway" panose="020B0604020202020204" charset="0"/>
              </a:rPr>
              <a:t>.</a:t>
            </a:r>
            <a:br>
              <a:rPr lang="hr-HR" sz="4000" dirty="0" smtClean="0">
                <a:latin typeface="Raleway" panose="020B0604020202020204" charset="0"/>
              </a:rPr>
            </a:br>
            <a:r>
              <a:rPr lang="hr-HR" sz="4000" dirty="0">
                <a:latin typeface="Raleway" panose="020B0604020202020204" charset="0"/>
              </a:rPr>
              <a:t/>
            </a:r>
            <a:br>
              <a:rPr lang="hr-HR" sz="4000" dirty="0">
                <a:latin typeface="Raleway" panose="020B0604020202020204" charset="0"/>
              </a:rPr>
            </a:br>
            <a:r>
              <a:rPr lang="hr-HR" sz="4000" dirty="0" err="1" smtClean="0">
                <a:latin typeface="Raleway" panose="020B0604020202020204" charset="0"/>
              </a:rPr>
              <a:t>Presentation</a:t>
            </a:r>
            <a:r>
              <a:rPr lang="hr-HR" sz="4000" dirty="0" smtClean="0">
                <a:latin typeface="Raleway" panose="020B0604020202020204" charset="0"/>
              </a:rPr>
              <a:t> </a:t>
            </a:r>
            <a:r>
              <a:rPr lang="hr-HR" sz="4000" dirty="0" err="1" smtClean="0">
                <a:latin typeface="Raleway" panose="020B0604020202020204" charset="0"/>
              </a:rPr>
              <a:t>by</a:t>
            </a:r>
            <a:endParaRPr lang="hr-HR" sz="4000" dirty="0">
              <a:latin typeface="Raleway" panose="020B060402020202020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32237" y="3907973"/>
            <a:ext cx="9144000" cy="1044103"/>
          </a:xfrm>
        </p:spPr>
        <p:txBody>
          <a:bodyPr>
            <a:noAutofit/>
          </a:bodyPr>
          <a:lstStyle/>
          <a:p>
            <a:r>
              <a:rPr lang="hr-HR" sz="3000" b="1" dirty="0" err="1" smtClean="0">
                <a:latin typeface="Raleway" panose="020B0604020202020204" charset="0"/>
              </a:rPr>
              <a:t>Assoc</a:t>
            </a:r>
            <a:r>
              <a:rPr lang="hr-HR" sz="3000" b="1" dirty="0" smtClean="0">
                <a:latin typeface="Raleway" panose="020B0604020202020204" charset="0"/>
              </a:rPr>
              <a:t>. prof. Maja Ćukušić</a:t>
            </a:r>
          </a:p>
          <a:p>
            <a:r>
              <a:rPr lang="hr-HR" sz="3000" dirty="0" err="1" smtClean="0">
                <a:latin typeface="Raleway" panose="020B0604020202020204" charset="0"/>
              </a:rPr>
              <a:t>Faculty</a:t>
            </a:r>
            <a:r>
              <a:rPr lang="hr-HR" sz="3000" dirty="0" smtClean="0">
                <a:latin typeface="Raleway" panose="020B0604020202020204" charset="0"/>
              </a:rPr>
              <a:t> </a:t>
            </a:r>
            <a:r>
              <a:rPr lang="hr-HR" sz="3000" dirty="0" err="1" smtClean="0">
                <a:latin typeface="Raleway" panose="020B0604020202020204" charset="0"/>
              </a:rPr>
              <a:t>of</a:t>
            </a:r>
            <a:r>
              <a:rPr lang="hr-HR" sz="3000" dirty="0" smtClean="0">
                <a:latin typeface="Raleway" panose="020B0604020202020204" charset="0"/>
              </a:rPr>
              <a:t> </a:t>
            </a:r>
            <a:r>
              <a:rPr lang="hr-HR" sz="3000" dirty="0" err="1" smtClean="0">
                <a:latin typeface="Raleway" panose="020B0604020202020204" charset="0"/>
              </a:rPr>
              <a:t>Economics</a:t>
            </a:r>
            <a:r>
              <a:rPr lang="hr-HR" sz="3000" dirty="0" smtClean="0">
                <a:latin typeface="Raleway" panose="020B0604020202020204" charset="0"/>
              </a:rPr>
              <a:t>, Business </a:t>
            </a:r>
            <a:r>
              <a:rPr lang="hr-HR" sz="3000" dirty="0" err="1" smtClean="0">
                <a:latin typeface="Raleway" panose="020B0604020202020204" charset="0"/>
              </a:rPr>
              <a:t>and</a:t>
            </a:r>
            <a:r>
              <a:rPr lang="hr-HR" sz="3000" dirty="0" smtClean="0">
                <a:latin typeface="Raleway" panose="020B0604020202020204" charset="0"/>
              </a:rPr>
              <a:t> </a:t>
            </a:r>
            <a:r>
              <a:rPr lang="hr-HR" sz="3000" dirty="0" err="1" smtClean="0">
                <a:latin typeface="Raleway" panose="020B0604020202020204" charset="0"/>
              </a:rPr>
              <a:t>Tourism</a:t>
            </a:r>
            <a:r>
              <a:rPr lang="hr-HR" sz="3000" dirty="0" smtClean="0">
                <a:latin typeface="Raleway" panose="020B0604020202020204" charset="0"/>
              </a:rPr>
              <a:t>, University </a:t>
            </a:r>
            <a:r>
              <a:rPr lang="hr-HR" sz="3000" dirty="0" err="1" smtClean="0">
                <a:latin typeface="Raleway" panose="020B0604020202020204" charset="0"/>
              </a:rPr>
              <a:t>of</a:t>
            </a:r>
            <a:r>
              <a:rPr lang="hr-HR" sz="3000" dirty="0" smtClean="0">
                <a:latin typeface="Raleway" panose="020B0604020202020204" charset="0"/>
              </a:rPr>
              <a:t> Split, Croatia</a:t>
            </a:r>
            <a:endParaRPr lang="hr-HR" sz="30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9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0026" y="1026526"/>
            <a:ext cx="11423374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aleway" panose="020B0604020202020204" charset="0"/>
              </a:rPr>
              <a:t>User-oriented process (re)design and information systems modelling – a case of smart city </a:t>
            </a:r>
            <a:r>
              <a:rPr lang="en-US" dirty="0" smtClean="0">
                <a:latin typeface="Raleway" panose="020B0604020202020204" charset="0"/>
              </a:rPr>
              <a:t>services</a:t>
            </a:r>
            <a:r>
              <a:rPr lang="hr-HR" dirty="0">
                <a:latin typeface="Raleway" panose="020B0604020202020204" charset="0"/>
              </a:rPr>
              <a:t> </a:t>
            </a:r>
            <a:r>
              <a:rPr lang="hr-HR" dirty="0" smtClean="0">
                <a:latin typeface="Raleway" panose="020B0604020202020204" charset="0"/>
              </a:rPr>
              <a:t>(HRZZ-UIP-2017-7625)</a:t>
            </a:r>
            <a:endParaRPr lang="en-GB" dirty="0">
              <a:latin typeface="Raleway" panose="020B060402020202020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508" y="2678232"/>
            <a:ext cx="11460892" cy="3797644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GB" sz="2400" dirty="0" smtClean="0">
                <a:latin typeface="Raleway" panose="020B0604020202020204" charset="0"/>
              </a:rPr>
              <a:t>Acronym</a:t>
            </a:r>
            <a:r>
              <a:rPr lang="hr-HR" sz="2400" dirty="0" smtClean="0">
                <a:latin typeface="Raleway" panose="020B0604020202020204" charset="0"/>
              </a:rPr>
              <a:t>:</a:t>
            </a:r>
            <a:r>
              <a:rPr lang="hr-HR" sz="2400" dirty="0">
                <a:latin typeface="Raleway" panose="020B0604020202020204" charset="0"/>
              </a:rPr>
              <a:t>		MIS4SC</a:t>
            </a:r>
          </a:p>
          <a:p>
            <a:pPr>
              <a:lnSpc>
                <a:spcPct val="60000"/>
              </a:lnSpc>
            </a:pPr>
            <a:r>
              <a:rPr lang="hr-HR" sz="2400" dirty="0" smtClean="0">
                <a:latin typeface="Raleway" panose="020B0604020202020204" charset="0"/>
              </a:rPr>
              <a:t>Project manager:	</a:t>
            </a:r>
            <a:r>
              <a:rPr lang="en-GB" sz="2400" dirty="0" err="1" smtClean="0">
                <a:latin typeface="Raleway" panose="020B0604020202020204" charset="0"/>
              </a:rPr>
              <a:t>Assoc</a:t>
            </a:r>
            <a:r>
              <a:rPr lang="hr-HR" sz="2400" dirty="0" smtClean="0">
                <a:latin typeface="Raleway" panose="020B0604020202020204" charset="0"/>
              </a:rPr>
              <a:t>. prof. Maja Ćukušić</a:t>
            </a:r>
          </a:p>
          <a:p>
            <a:pPr>
              <a:lnSpc>
                <a:spcPct val="60000"/>
              </a:lnSpc>
            </a:pPr>
            <a:endParaRPr lang="hr-HR" sz="2400" dirty="0">
              <a:latin typeface="Raleway" panose="020B0604020202020204" charset="0"/>
            </a:endParaRPr>
          </a:p>
          <a:p>
            <a:pPr>
              <a:lnSpc>
                <a:spcPct val="60000"/>
              </a:lnSpc>
            </a:pPr>
            <a:r>
              <a:rPr lang="hr-HR" sz="2400" dirty="0" smtClean="0">
                <a:latin typeface="Raleway" panose="020B0604020202020204" charset="0"/>
              </a:rPr>
              <a:t>Start date:</a:t>
            </a:r>
            <a:r>
              <a:rPr lang="hr-HR" sz="2400" dirty="0">
                <a:latin typeface="Raleway" panose="020B0604020202020204" charset="0"/>
              </a:rPr>
              <a:t>	</a:t>
            </a:r>
            <a:r>
              <a:rPr lang="hr-HR" sz="2400" dirty="0" smtClean="0">
                <a:latin typeface="Raleway" panose="020B0604020202020204" charset="0"/>
              </a:rPr>
              <a:t>	01/01/2018 </a:t>
            </a:r>
          </a:p>
          <a:p>
            <a:pPr>
              <a:lnSpc>
                <a:spcPct val="60000"/>
              </a:lnSpc>
            </a:pPr>
            <a:r>
              <a:rPr lang="en-GB" sz="2400" dirty="0" smtClean="0">
                <a:latin typeface="Raleway" panose="020B0604020202020204" charset="0"/>
              </a:rPr>
              <a:t>End</a:t>
            </a:r>
            <a:r>
              <a:rPr lang="hr-HR" sz="2400" dirty="0" smtClean="0">
                <a:latin typeface="Raleway" panose="020B0604020202020204" charset="0"/>
              </a:rPr>
              <a:t> date:</a:t>
            </a:r>
            <a:r>
              <a:rPr lang="hr-HR" sz="2400" dirty="0">
                <a:latin typeface="Raleway" panose="020B0604020202020204" charset="0"/>
              </a:rPr>
              <a:t>	</a:t>
            </a:r>
            <a:r>
              <a:rPr lang="hr-HR" sz="2400" dirty="0" smtClean="0">
                <a:latin typeface="Raleway" panose="020B0604020202020204" charset="0"/>
              </a:rPr>
              <a:t>	31/12/2022</a:t>
            </a:r>
            <a:endParaRPr lang="hr-HR" sz="2400" dirty="0">
              <a:latin typeface="Raleway" panose="020B0604020202020204" charset="0"/>
            </a:endParaRPr>
          </a:p>
          <a:p>
            <a:pPr>
              <a:lnSpc>
                <a:spcPct val="60000"/>
              </a:lnSpc>
            </a:pPr>
            <a:endParaRPr lang="hr-HR" sz="2400" dirty="0">
              <a:latin typeface="Raleway" panose="020B0604020202020204" charset="0"/>
            </a:endParaRPr>
          </a:p>
          <a:p>
            <a:pPr>
              <a:lnSpc>
                <a:spcPct val="60000"/>
              </a:lnSpc>
            </a:pPr>
            <a:r>
              <a:rPr lang="en-GB" sz="2400" dirty="0" smtClean="0">
                <a:latin typeface="Raleway" panose="020B0604020202020204" charset="0"/>
              </a:rPr>
              <a:t>Financing</a:t>
            </a:r>
            <a:r>
              <a:rPr lang="hr-HR" sz="2400" dirty="0" smtClean="0">
                <a:latin typeface="Raleway" panose="020B0604020202020204" charset="0"/>
              </a:rPr>
              <a:t>:	 </a:t>
            </a:r>
            <a:r>
              <a:rPr lang="hr-HR" sz="2400" dirty="0">
                <a:latin typeface="Raleway" panose="020B0604020202020204" charset="0"/>
              </a:rPr>
              <a:t>	</a:t>
            </a:r>
            <a:r>
              <a:rPr lang="hr-HR" sz="2400" dirty="0" smtClean="0">
                <a:latin typeface="Raleway" panose="020B0604020202020204" charset="0"/>
              </a:rPr>
              <a:t>Croatian Science </a:t>
            </a:r>
            <a:r>
              <a:rPr lang="en-GB" sz="2400" dirty="0" smtClean="0">
                <a:latin typeface="Raleway" panose="020B0604020202020204" charset="0"/>
              </a:rPr>
              <a:t>Foundation</a:t>
            </a:r>
            <a:r>
              <a:rPr lang="hr-HR" sz="2400" dirty="0" smtClean="0">
                <a:latin typeface="Raleway" panose="020B0604020202020204" charset="0"/>
              </a:rPr>
              <a:t> - </a:t>
            </a:r>
            <a:r>
              <a:rPr lang="hr-HR" sz="2400" dirty="0" smtClean="0">
                <a:latin typeface="Raleway" panose="020B0604020202020204" charset="0"/>
              </a:rPr>
              <a:t>131.000 €</a:t>
            </a:r>
            <a:endParaRPr lang="hr-HR" sz="2400" dirty="0" smtClean="0">
              <a:latin typeface="Raleway" panose="020B0604020202020204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hr-HR" sz="2400" dirty="0" smtClean="0">
                <a:latin typeface="Raleway" panose="020B0604020202020204" charset="0"/>
              </a:rPr>
              <a:t>			</a:t>
            </a:r>
            <a:r>
              <a:rPr lang="en-GB" sz="2400" dirty="0" smtClean="0">
                <a:latin typeface="Raleway" panose="020B0604020202020204" charset="0"/>
              </a:rPr>
              <a:t>Faculty of Economics co-financing </a:t>
            </a:r>
            <a:r>
              <a:rPr lang="hr-HR" sz="2400" dirty="0" smtClean="0">
                <a:latin typeface="Raleway" panose="020B0604020202020204" charset="0"/>
              </a:rPr>
              <a:t>- </a:t>
            </a:r>
            <a:r>
              <a:rPr lang="hr-HR" sz="2400" dirty="0" smtClean="0">
                <a:latin typeface="Raleway" panose="020B0604020202020204" charset="0"/>
              </a:rPr>
              <a:t>36.300 €</a:t>
            </a:r>
            <a:endParaRPr lang="hr-HR" sz="2400" dirty="0" smtClean="0">
              <a:latin typeface="Raleway" panose="020B0604020202020204" charset="0"/>
            </a:endParaRPr>
          </a:p>
          <a:p>
            <a:pPr marL="0" indent="0">
              <a:lnSpc>
                <a:spcPct val="60000"/>
              </a:lnSpc>
              <a:buNone/>
            </a:pPr>
            <a:endParaRPr lang="hr-HR" sz="2400" dirty="0">
              <a:latin typeface="Raleway" panose="020B0604020202020204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GB" sz="2400" dirty="0" smtClean="0">
                <a:latin typeface="Raleway" panose="020B0604020202020204" charset="0"/>
              </a:rPr>
              <a:t>Proposal submitted in May 2017.</a:t>
            </a:r>
          </a:p>
          <a:p>
            <a:pPr marL="0" indent="0">
              <a:lnSpc>
                <a:spcPct val="60000"/>
              </a:lnSpc>
              <a:buNone/>
            </a:pPr>
            <a:endParaRPr lang="hr-HR" sz="24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088" y="772627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Raleway" panose="020B0604020202020204" charset="0"/>
              </a:rPr>
              <a:t>G</a:t>
            </a:r>
            <a:r>
              <a:rPr lang="en-US" dirty="0" err="1" smtClean="0">
                <a:latin typeface="Raleway" panose="020B0604020202020204" charset="0"/>
              </a:rPr>
              <a:t>eneral</a:t>
            </a:r>
            <a:r>
              <a:rPr lang="hr-HR" dirty="0" smtClean="0">
                <a:latin typeface="Raleway" panose="020B0604020202020204" charset="0"/>
              </a:rPr>
              <a:t> </a:t>
            </a:r>
            <a:r>
              <a:rPr lang="hr-HR" dirty="0" err="1" smtClean="0">
                <a:latin typeface="Raleway" panose="020B0604020202020204" charset="0"/>
              </a:rPr>
              <a:t>project</a:t>
            </a:r>
            <a:r>
              <a:rPr lang="hr-HR" dirty="0" smtClean="0">
                <a:latin typeface="Raleway" panose="020B0604020202020204" charset="0"/>
              </a:rPr>
              <a:t> </a:t>
            </a:r>
            <a:r>
              <a:rPr lang="en-US" dirty="0" smtClean="0">
                <a:latin typeface="Raleway" panose="020B0604020202020204" charset="0"/>
              </a:rPr>
              <a:t>objectives</a:t>
            </a:r>
            <a:r>
              <a:rPr lang="hr-HR" dirty="0" smtClean="0">
                <a:latin typeface="Raleway" panose="020B0604020202020204" charset="0"/>
              </a:rPr>
              <a:t>:</a:t>
            </a:r>
            <a:endParaRPr lang="hr-HR" dirty="0">
              <a:latin typeface="Raleway" panose="020B060402020202020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508" y="2117125"/>
            <a:ext cx="11410092" cy="3797644"/>
          </a:xfrm>
        </p:spPr>
        <p:txBody>
          <a:bodyPr>
            <a:normAutofit/>
          </a:bodyPr>
          <a:lstStyle/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hr-HR" sz="2400" dirty="0" smtClean="0">
                <a:latin typeface="Raleway" panose="020B0604020202020204" charset="0"/>
              </a:rPr>
              <a:t>Set </a:t>
            </a:r>
            <a:r>
              <a:rPr lang="hr-HR" sz="2400" dirty="0" err="1" smtClean="0">
                <a:latin typeface="Raleway" panose="020B0604020202020204" charset="0"/>
              </a:rPr>
              <a:t>up</a:t>
            </a:r>
            <a:r>
              <a:rPr lang="hr-HR" sz="2400" dirty="0" smtClean="0">
                <a:latin typeface="Raleway" panose="020B0604020202020204" charset="0"/>
              </a:rPr>
              <a:t> </a:t>
            </a:r>
            <a:r>
              <a:rPr lang="en-US" sz="2400" dirty="0" smtClean="0">
                <a:latin typeface="Raleway" panose="020B0604020202020204" charset="0"/>
              </a:rPr>
              <a:t>and </a:t>
            </a:r>
            <a:r>
              <a:rPr lang="en-US" sz="2400" dirty="0">
                <a:latin typeface="Raleway" panose="020B0604020202020204" charset="0"/>
              </a:rPr>
              <a:t>development of a </a:t>
            </a:r>
            <a:r>
              <a:rPr lang="en-US" sz="2400" b="1" dirty="0">
                <a:latin typeface="Raleway" panose="020B0604020202020204" charset="0"/>
              </a:rPr>
              <a:t>research group </a:t>
            </a:r>
            <a:r>
              <a:rPr lang="en-US" sz="2400" dirty="0">
                <a:latin typeface="Raleway" panose="020B0604020202020204" charset="0"/>
              </a:rPr>
              <a:t>that continues to work on the research topic </a:t>
            </a:r>
            <a:r>
              <a:rPr lang="en-GB" sz="2400" dirty="0" smtClean="0">
                <a:latin typeface="Raleway" panose="020B0604020202020204" charset="0"/>
              </a:rPr>
              <a:t>beyond project lifetime</a:t>
            </a:r>
            <a:r>
              <a:rPr lang="en-US" sz="2400" dirty="0" smtClean="0">
                <a:latin typeface="Raleway" panose="020B0604020202020204" charset="0"/>
              </a:rPr>
              <a:t>.</a:t>
            </a:r>
            <a:endParaRPr lang="en-US" sz="2400" dirty="0">
              <a:latin typeface="Raleway" panose="020B0604020202020204" charset="0"/>
            </a:endParaRP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>
                <a:latin typeface="Raleway" panose="020B0604020202020204" charset="0"/>
              </a:rPr>
              <a:t>Develop</a:t>
            </a:r>
            <a:r>
              <a:rPr lang="hr-HR" sz="2400" b="1" dirty="0" err="1" smtClean="0">
                <a:latin typeface="Raleway" panose="020B0604020202020204" charset="0"/>
              </a:rPr>
              <a:t>ment</a:t>
            </a:r>
            <a:r>
              <a:rPr lang="hr-HR" sz="2400" b="1" dirty="0" smtClean="0">
                <a:latin typeface="Raleway" panose="020B0604020202020204" charset="0"/>
              </a:rPr>
              <a:t> </a:t>
            </a:r>
            <a:r>
              <a:rPr lang="hr-HR" sz="2400" b="1" dirty="0" err="1" smtClean="0">
                <a:latin typeface="Raleway" panose="020B0604020202020204" charset="0"/>
              </a:rPr>
              <a:t>of</a:t>
            </a:r>
            <a:r>
              <a:rPr lang="en-US" sz="2400" b="1" dirty="0" smtClean="0">
                <a:latin typeface="Raleway" panose="020B0604020202020204" charset="0"/>
              </a:rPr>
              <a:t> </a:t>
            </a:r>
            <a:r>
              <a:rPr lang="en-US" sz="2400" b="1" dirty="0">
                <a:latin typeface="Raleway" panose="020B0604020202020204" charset="0"/>
              </a:rPr>
              <a:t>a </a:t>
            </a:r>
            <a:r>
              <a:rPr lang="en-US" sz="2400" b="1" dirty="0" smtClean="0">
                <a:latin typeface="Raleway" panose="020B0604020202020204" charset="0"/>
              </a:rPr>
              <a:t>framework </a:t>
            </a:r>
            <a:r>
              <a:rPr lang="en-US" sz="2400" dirty="0">
                <a:latin typeface="Raleway" panose="020B0604020202020204" charset="0"/>
              </a:rPr>
              <a:t>for </a:t>
            </a:r>
            <a:r>
              <a:rPr lang="hr-HR" sz="2400" dirty="0" smtClean="0">
                <a:latin typeface="Raleway" panose="020B0604020202020204" charset="0"/>
              </a:rPr>
              <a:t>data-</a:t>
            </a:r>
            <a:r>
              <a:rPr lang="hr-HR" sz="2400" dirty="0" err="1" smtClean="0">
                <a:latin typeface="Raleway" panose="020B0604020202020204" charset="0"/>
              </a:rPr>
              <a:t>driven</a:t>
            </a:r>
            <a:r>
              <a:rPr lang="hr-HR" sz="2400" dirty="0" smtClean="0">
                <a:latin typeface="Raleway" panose="020B0604020202020204" charset="0"/>
              </a:rPr>
              <a:t>, </a:t>
            </a:r>
            <a:r>
              <a:rPr lang="en-US" sz="2400" dirty="0" smtClean="0">
                <a:latin typeface="Raleway" panose="020B0604020202020204" charset="0"/>
              </a:rPr>
              <a:t>user-oriented </a:t>
            </a:r>
            <a:r>
              <a:rPr lang="en-US" sz="2400" dirty="0">
                <a:latin typeface="Raleway" panose="020B0604020202020204" charset="0"/>
              </a:rPr>
              <a:t>process (re)design and information systems modelling.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>
                <a:latin typeface="Raleway" panose="020B0604020202020204" charset="0"/>
              </a:rPr>
              <a:t>Adapt</a:t>
            </a:r>
            <a:r>
              <a:rPr lang="hr-HR" sz="2400" b="1" dirty="0" err="1" smtClean="0">
                <a:latin typeface="Raleway" panose="020B0604020202020204" charset="0"/>
              </a:rPr>
              <a:t>ation</a:t>
            </a:r>
            <a:r>
              <a:rPr lang="hr-HR" sz="2400" b="1" dirty="0" smtClean="0">
                <a:latin typeface="Raleway" panose="020B0604020202020204" charset="0"/>
              </a:rPr>
              <a:t> </a:t>
            </a:r>
            <a:r>
              <a:rPr lang="en-US" sz="2400" b="1" dirty="0" smtClean="0">
                <a:latin typeface="Raleway" panose="020B0604020202020204" charset="0"/>
              </a:rPr>
              <a:t>and </a:t>
            </a:r>
            <a:r>
              <a:rPr lang="en-US" sz="2400" b="1" dirty="0" err="1" smtClean="0">
                <a:latin typeface="Raleway" panose="020B0604020202020204" charset="0"/>
              </a:rPr>
              <a:t>validati</a:t>
            </a:r>
            <a:r>
              <a:rPr lang="hr-HR" sz="2400" b="1" dirty="0" smtClean="0">
                <a:latin typeface="Raleway" panose="020B0604020202020204" charset="0"/>
              </a:rPr>
              <a:t>on </a:t>
            </a:r>
            <a:r>
              <a:rPr lang="hr-HR" sz="2400" b="1" dirty="0" err="1" smtClean="0">
                <a:latin typeface="Raleway" panose="020B0604020202020204" charset="0"/>
              </a:rPr>
              <a:t>of</a:t>
            </a:r>
            <a:r>
              <a:rPr lang="hr-HR" sz="2400" b="1" dirty="0" smtClean="0">
                <a:latin typeface="Raleway" panose="020B0604020202020204" charset="0"/>
              </a:rPr>
              <a:t> </a:t>
            </a:r>
            <a:r>
              <a:rPr lang="hr-HR" sz="2400" b="1" dirty="0" err="1" smtClean="0">
                <a:latin typeface="Raleway" panose="020B0604020202020204" charset="0"/>
              </a:rPr>
              <a:t>the</a:t>
            </a:r>
            <a:r>
              <a:rPr lang="hr-HR" sz="2400" b="1" dirty="0" smtClean="0">
                <a:latin typeface="Raleway" panose="020B0604020202020204" charset="0"/>
              </a:rPr>
              <a:t> </a:t>
            </a:r>
            <a:r>
              <a:rPr lang="en-US" sz="2400" b="1" dirty="0" smtClean="0">
                <a:latin typeface="Raleway" panose="020B0604020202020204" charset="0"/>
              </a:rPr>
              <a:t>framework </a:t>
            </a:r>
            <a:r>
              <a:rPr lang="hr-HR" sz="2400" dirty="0" err="1" smtClean="0">
                <a:latin typeface="Raleway" panose="020B0604020202020204" charset="0"/>
              </a:rPr>
              <a:t>using</a:t>
            </a:r>
            <a:r>
              <a:rPr lang="hr-HR" sz="2400" dirty="0" smtClean="0">
                <a:latin typeface="Raleway" panose="020B0604020202020204" charset="0"/>
              </a:rPr>
              <a:t> </a:t>
            </a:r>
            <a:r>
              <a:rPr lang="hr-HR" sz="2400" dirty="0" err="1" smtClean="0">
                <a:latin typeface="Raleway" panose="020B0604020202020204" charset="0"/>
              </a:rPr>
              <a:t>the</a:t>
            </a:r>
            <a:r>
              <a:rPr lang="hr-HR" sz="2400" dirty="0" smtClean="0">
                <a:latin typeface="Raleway" panose="020B0604020202020204" charset="0"/>
              </a:rPr>
              <a:t> </a:t>
            </a:r>
            <a:r>
              <a:rPr lang="hr-HR" sz="2400" dirty="0" err="1" smtClean="0">
                <a:latin typeface="Raleway" panose="020B0604020202020204" charset="0"/>
              </a:rPr>
              <a:t>case</a:t>
            </a:r>
            <a:r>
              <a:rPr lang="en-US" sz="2400" dirty="0" smtClean="0">
                <a:latin typeface="Raleway" panose="020B0604020202020204" charset="0"/>
              </a:rPr>
              <a:t> </a:t>
            </a:r>
            <a:r>
              <a:rPr lang="hr-HR" sz="2400" dirty="0" err="1" smtClean="0">
                <a:latin typeface="Raleway" panose="020B0604020202020204" charset="0"/>
              </a:rPr>
              <a:t>of</a:t>
            </a:r>
            <a:r>
              <a:rPr lang="hr-HR" sz="2400" dirty="0" smtClean="0">
                <a:latin typeface="Raleway" panose="020B0604020202020204" charset="0"/>
              </a:rPr>
              <a:t> </a:t>
            </a:r>
            <a:r>
              <a:rPr lang="en-US" sz="2400" dirty="0" smtClean="0">
                <a:latin typeface="Raleway" panose="020B0604020202020204" charset="0"/>
              </a:rPr>
              <a:t>smart </a:t>
            </a:r>
            <a:r>
              <a:rPr lang="en-US" sz="2400" dirty="0">
                <a:latin typeface="Raleway" panose="020B0604020202020204" charset="0"/>
              </a:rPr>
              <a:t>city services.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hr-HR" sz="2400" b="1" dirty="0" err="1" smtClean="0">
                <a:latin typeface="Raleway" panose="020B0604020202020204" charset="0"/>
              </a:rPr>
              <a:t>Forming</a:t>
            </a:r>
            <a:r>
              <a:rPr lang="hr-HR" sz="2400" b="1" dirty="0" smtClean="0">
                <a:latin typeface="Raleway" panose="020B0604020202020204" charset="0"/>
              </a:rPr>
              <a:t> </a:t>
            </a:r>
            <a:r>
              <a:rPr lang="en-US" sz="2400" b="1" dirty="0" smtClean="0">
                <a:latin typeface="Raleway" panose="020B0604020202020204" charset="0"/>
              </a:rPr>
              <a:t>partnerships </a:t>
            </a:r>
            <a:r>
              <a:rPr lang="en-US" sz="2400" dirty="0">
                <a:latin typeface="Raleway" panose="020B0604020202020204" charset="0"/>
              </a:rPr>
              <a:t>for knowledge sharing, dissemination and sustainability of project results.</a:t>
            </a:r>
            <a:endParaRPr lang="hr-HR" sz="24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99663" y="76268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Raleway" panose="020B0604020202020204" charset="0"/>
              </a:rPr>
              <a:t>Three research ‘directions’:</a:t>
            </a:r>
            <a:endParaRPr lang="en-GB" dirty="0">
              <a:latin typeface="Raleway" panose="020B060402020202020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559908" y="2074100"/>
            <a:ext cx="11098696" cy="3601143"/>
          </a:xfrm>
        </p:spPr>
        <p:txBody>
          <a:bodyPr>
            <a:normAutofit/>
          </a:bodyPr>
          <a:lstStyle/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New research directions in the field of </a:t>
            </a:r>
            <a:r>
              <a:rPr lang="en-US" sz="2400" b="1" dirty="0">
                <a:latin typeface="Raleway" panose="020B0604020202020204" charset="0"/>
              </a:rPr>
              <a:t>digital transformation</a:t>
            </a:r>
            <a:r>
              <a:rPr lang="en-US" sz="2400" dirty="0">
                <a:latin typeface="Raleway" panose="020B0604020202020204" charset="0"/>
              </a:rPr>
              <a:t>: Business Process Management (BPM) and Customer </a:t>
            </a:r>
            <a:r>
              <a:rPr lang="en-US" sz="2400" dirty="0" err="1">
                <a:latin typeface="Raleway" panose="020B0604020202020204" charset="0"/>
              </a:rPr>
              <a:t>eXperience</a:t>
            </a:r>
            <a:r>
              <a:rPr lang="en-US" sz="2400" dirty="0">
                <a:latin typeface="Raleway" panose="020B0604020202020204" charset="0"/>
              </a:rPr>
              <a:t> (CX) </a:t>
            </a:r>
            <a:r>
              <a:rPr lang="en-US" sz="2400" dirty="0" smtClean="0">
                <a:latin typeface="Raleway" panose="020B0604020202020204" charset="0"/>
              </a:rPr>
              <a:t>convergence</a:t>
            </a:r>
            <a:endParaRPr lang="hr-HR" sz="2400" dirty="0" smtClean="0">
              <a:latin typeface="Raleway" panose="020B0604020202020204" charset="0"/>
            </a:endParaRP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hr-HR" sz="2400" dirty="0" smtClean="0">
                <a:latin typeface="Raleway" panose="020B0604020202020204" charset="0"/>
              </a:rPr>
              <a:t>T</a:t>
            </a:r>
            <a:r>
              <a:rPr lang="en-US" sz="2400" dirty="0" smtClean="0">
                <a:latin typeface="Raleway" panose="020B0604020202020204" charset="0"/>
              </a:rPr>
              <a:t>rends </a:t>
            </a:r>
            <a:r>
              <a:rPr lang="en-US" sz="2400" dirty="0">
                <a:latin typeface="Raleway" panose="020B0604020202020204" charset="0"/>
              </a:rPr>
              <a:t>in </a:t>
            </a:r>
            <a:r>
              <a:rPr lang="en-GB" sz="2400" dirty="0" smtClean="0">
                <a:latin typeface="Raleway" panose="020B0604020202020204" charset="0"/>
              </a:rPr>
              <a:t>using</a:t>
            </a:r>
            <a:r>
              <a:rPr lang="hr-HR" sz="2400" dirty="0" smtClean="0">
                <a:latin typeface="Raleway" panose="020B0604020202020204" charset="0"/>
              </a:rPr>
              <a:t> </a:t>
            </a:r>
            <a:r>
              <a:rPr lang="en-US" sz="2400" dirty="0" smtClean="0">
                <a:latin typeface="Raleway" panose="020B0604020202020204" charset="0"/>
              </a:rPr>
              <a:t>smart </a:t>
            </a:r>
            <a:r>
              <a:rPr lang="en-US" sz="2400" dirty="0">
                <a:latin typeface="Raleway" panose="020B0604020202020204" charset="0"/>
              </a:rPr>
              <a:t>technologies for Customer </a:t>
            </a:r>
            <a:r>
              <a:rPr lang="en-US" sz="2400" dirty="0" err="1">
                <a:latin typeface="Raleway" panose="020B0604020202020204" charset="0"/>
              </a:rPr>
              <a:t>eXperience</a:t>
            </a:r>
            <a:r>
              <a:rPr lang="en-US" sz="2400" dirty="0">
                <a:latin typeface="Raleway" panose="020B0604020202020204" charset="0"/>
              </a:rPr>
              <a:t> (CX) management and </a:t>
            </a:r>
            <a:r>
              <a:rPr lang="hr-HR" sz="2400" dirty="0" smtClean="0">
                <a:latin typeface="Raleway" panose="020B0604020202020204" charset="0"/>
              </a:rPr>
              <a:t>for </a:t>
            </a:r>
            <a:r>
              <a:rPr lang="en-GB" sz="2400" b="1" dirty="0" smtClean="0">
                <a:latin typeface="Raleway" panose="020B0604020202020204" charset="0"/>
              </a:rPr>
              <a:t>data-driven</a:t>
            </a:r>
            <a:r>
              <a:rPr lang="hr-HR" sz="2400" b="1" dirty="0" smtClean="0">
                <a:latin typeface="Raleway" panose="020B0604020202020204" charset="0"/>
              </a:rPr>
              <a:t> </a:t>
            </a:r>
            <a:r>
              <a:rPr lang="en-GB" sz="2400" dirty="0" smtClean="0">
                <a:latin typeface="Raleway" panose="020B0604020202020204" charset="0"/>
              </a:rPr>
              <a:t>modelling</a:t>
            </a:r>
            <a:r>
              <a:rPr lang="hr-HR" sz="2400" dirty="0" smtClean="0">
                <a:latin typeface="Raleway" panose="020B0604020202020204" charset="0"/>
              </a:rPr>
              <a:t> </a:t>
            </a:r>
            <a:r>
              <a:rPr lang="en-GB" sz="2400" dirty="0" smtClean="0">
                <a:latin typeface="Raleway" panose="020B0604020202020204" charset="0"/>
              </a:rPr>
              <a:t>and</a:t>
            </a:r>
            <a:r>
              <a:rPr lang="hr-HR" sz="2400" dirty="0" smtClean="0">
                <a:latin typeface="Raleway" panose="020B0604020202020204" charset="0"/>
              </a:rPr>
              <a:t> </a:t>
            </a:r>
            <a:r>
              <a:rPr lang="hr-HR" sz="2400" b="1" dirty="0" smtClean="0">
                <a:latin typeface="Raleway" panose="020B0604020202020204" charset="0"/>
              </a:rPr>
              <a:t>development </a:t>
            </a:r>
            <a:r>
              <a:rPr lang="en-GB" sz="2400" b="1" dirty="0" smtClean="0">
                <a:latin typeface="Raleway" panose="020B0604020202020204" charset="0"/>
              </a:rPr>
              <a:t>of</a:t>
            </a:r>
            <a:r>
              <a:rPr lang="hr-HR" sz="2400" b="1" dirty="0" smtClean="0">
                <a:latin typeface="Raleway" panose="020B0604020202020204" charset="0"/>
              </a:rPr>
              <a:t> </a:t>
            </a:r>
            <a:r>
              <a:rPr lang="en-US" sz="2400" b="1" dirty="0" smtClean="0">
                <a:latin typeface="Raleway" panose="020B0604020202020204" charset="0"/>
              </a:rPr>
              <a:t>user-oriented</a:t>
            </a:r>
            <a:r>
              <a:rPr lang="hr-HR" sz="2400" b="1" dirty="0" smtClean="0">
                <a:latin typeface="Raleway" panose="020B0604020202020204" charset="0"/>
              </a:rPr>
              <a:t> </a:t>
            </a:r>
            <a:r>
              <a:rPr lang="en-US" sz="2400" b="1" dirty="0" smtClean="0">
                <a:latin typeface="Raleway" panose="020B0604020202020204" charset="0"/>
              </a:rPr>
              <a:t>information systems</a:t>
            </a:r>
            <a:r>
              <a:rPr lang="hr-HR" sz="2400" dirty="0" smtClean="0">
                <a:latin typeface="Raleway" panose="020B0604020202020204" charset="0"/>
              </a:rPr>
              <a:t>.</a:t>
            </a:r>
            <a:endParaRPr lang="hr-HR" sz="2400" dirty="0">
              <a:latin typeface="Raleway" panose="020B0604020202020204" charset="0"/>
            </a:endParaRP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GB" sz="2400" dirty="0" smtClean="0">
                <a:latin typeface="Raleway" panose="020B0604020202020204" charset="0"/>
              </a:rPr>
              <a:t>Modelling user-oriented information systems in </a:t>
            </a:r>
            <a:r>
              <a:rPr lang="hr-HR" sz="2400" b="1" dirty="0">
                <a:latin typeface="Raleway" panose="020B0604020202020204" charset="0"/>
              </a:rPr>
              <a:t>s</a:t>
            </a:r>
            <a:r>
              <a:rPr lang="en-GB" sz="2400" b="1" dirty="0" smtClean="0">
                <a:latin typeface="Raleway" panose="020B0604020202020204" charset="0"/>
              </a:rPr>
              <a:t>mart </a:t>
            </a:r>
            <a:r>
              <a:rPr lang="hr-HR" sz="2400" b="1" dirty="0" smtClean="0">
                <a:latin typeface="Raleway" panose="020B0604020202020204" charset="0"/>
              </a:rPr>
              <a:t>c</a:t>
            </a:r>
            <a:r>
              <a:rPr lang="en-GB" sz="2400" b="1" dirty="0" err="1" smtClean="0">
                <a:latin typeface="Raleway" panose="020B0604020202020204" charset="0"/>
              </a:rPr>
              <a:t>ity</a:t>
            </a:r>
            <a:r>
              <a:rPr lang="en-GB" sz="2400" b="1" dirty="0" smtClean="0">
                <a:latin typeface="Raleway" panose="020B0604020202020204" charset="0"/>
              </a:rPr>
              <a:t> environments</a:t>
            </a:r>
            <a:r>
              <a:rPr lang="en-GB" sz="2400" dirty="0" smtClean="0">
                <a:latin typeface="Raleway" panose="020B0604020202020204" charset="0"/>
              </a:rPr>
              <a:t>. </a:t>
            </a:r>
            <a:endParaRPr lang="en-GB" sz="24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99663" y="762689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Raleway" panose="020B0604020202020204" charset="0"/>
              </a:rPr>
              <a:t>Team</a:t>
            </a:r>
            <a:endParaRPr lang="en-GB" dirty="0">
              <a:latin typeface="Raleway" panose="020B060402020202020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559908" y="2074100"/>
            <a:ext cx="7378747" cy="4022403"/>
          </a:xfrm>
        </p:spPr>
        <p:txBody>
          <a:bodyPr>
            <a:normAutofit fontScale="62500" lnSpcReduction="20000"/>
          </a:bodyPr>
          <a:lstStyle/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Assoc. prof. Maja Ćukušić, University of Split, Faculty of Economics	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Assoc. prof. Mario </a:t>
            </a:r>
            <a:r>
              <a:rPr lang="en-US" sz="2400" dirty="0" err="1">
                <a:latin typeface="Raleway" panose="020B0604020202020204" charset="0"/>
              </a:rPr>
              <a:t>Jadrić</a:t>
            </a:r>
            <a:r>
              <a:rPr lang="en-US" sz="2400" dirty="0">
                <a:latin typeface="Raleway" panose="020B0604020202020204" charset="0"/>
              </a:rPr>
              <a:t>, University of Split, Faculty of Economics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Assoc. prof. </a:t>
            </a:r>
            <a:r>
              <a:rPr lang="en-US" sz="2400" dirty="0" err="1">
                <a:latin typeface="Raleway" panose="020B0604020202020204" charset="0"/>
              </a:rPr>
              <a:t>Vinko</a:t>
            </a:r>
            <a:r>
              <a:rPr lang="en-US" sz="2400" dirty="0">
                <a:latin typeface="Raleway" panose="020B0604020202020204" charset="0"/>
              </a:rPr>
              <a:t> </a:t>
            </a:r>
            <a:r>
              <a:rPr lang="en-US" sz="2400" dirty="0" err="1">
                <a:latin typeface="Raleway" panose="020B0604020202020204" charset="0"/>
              </a:rPr>
              <a:t>Muštra</a:t>
            </a:r>
            <a:r>
              <a:rPr lang="en-US" sz="2400" dirty="0">
                <a:latin typeface="Raleway" panose="020B0604020202020204" charset="0"/>
              </a:rPr>
              <a:t>, University of Split, Faculty of Economics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Ivana </a:t>
            </a:r>
            <a:r>
              <a:rPr lang="en-US" sz="2400" dirty="0" err="1">
                <a:latin typeface="Raleway" panose="020B0604020202020204" charset="0"/>
              </a:rPr>
              <a:t>Ninčević</a:t>
            </a:r>
            <a:r>
              <a:rPr lang="en-US" sz="2400" dirty="0">
                <a:latin typeface="Raleway" panose="020B0604020202020204" charset="0"/>
              </a:rPr>
              <a:t> </a:t>
            </a:r>
            <a:r>
              <a:rPr lang="en-US" sz="2400" dirty="0" err="1">
                <a:latin typeface="Raleway" panose="020B0604020202020204" charset="0"/>
              </a:rPr>
              <a:t>Pašalić</a:t>
            </a:r>
            <a:r>
              <a:rPr lang="en-US" sz="2400" dirty="0">
                <a:latin typeface="Raleway" panose="020B0604020202020204" charset="0"/>
              </a:rPr>
              <a:t>, PhD candidate, University of Split, Faculty of Economics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Tea </a:t>
            </a:r>
            <a:r>
              <a:rPr lang="en-US" sz="2400" dirty="0" err="1">
                <a:latin typeface="Raleway" panose="020B0604020202020204" charset="0"/>
              </a:rPr>
              <a:t>Mijač</a:t>
            </a:r>
            <a:r>
              <a:rPr lang="en-US" sz="2400" dirty="0">
                <a:latin typeface="Raleway" panose="020B0604020202020204" charset="0"/>
              </a:rPr>
              <a:t>, PhD candidate, University of Split, Faculty of Economics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Dino </a:t>
            </a:r>
            <a:r>
              <a:rPr lang="en-US" sz="2400" dirty="0" err="1">
                <a:latin typeface="Raleway" panose="020B0604020202020204" charset="0"/>
              </a:rPr>
              <a:t>Pavlić</a:t>
            </a:r>
            <a:r>
              <a:rPr lang="en-US" sz="2400" dirty="0">
                <a:latin typeface="Raleway" panose="020B0604020202020204" charset="0"/>
              </a:rPr>
              <a:t>, PhD candidate, </a:t>
            </a:r>
            <a:r>
              <a:rPr lang="en-US" sz="2400" dirty="0" err="1">
                <a:latin typeface="Raleway" panose="020B0604020202020204" charset="0"/>
              </a:rPr>
              <a:t>Typequast</a:t>
            </a:r>
            <a:r>
              <a:rPr lang="en-US" sz="2400" dirty="0">
                <a:latin typeface="Raleway" panose="020B0604020202020204" charset="0"/>
              </a:rPr>
              <a:t> NL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Prof. dr. </a:t>
            </a:r>
            <a:r>
              <a:rPr lang="en-US" sz="2400" dirty="0" err="1">
                <a:latin typeface="Raleway" panose="020B0604020202020204" charset="0"/>
              </a:rPr>
              <a:t>Željko</a:t>
            </a:r>
            <a:r>
              <a:rPr lang="en-US" sz="2400" dirty="0">
                <a:latin typeface="Raleway" panose="020B0604020202020204" charset="0"/>
              </a:rPr>
              <a:t> </a:t>
            </a:r>
            <a:r>
              <a:rPr lang="en-US" sz="2400" dirty="0" err="1">
                <a:latin typeface="Raleway" panose="020B0604020202020204" charset="0"/>
              </a:rPr>
              <a:t>Garača</a:t>
            </a:r>
            <a:r>
              <a:rPr lang="en-US" sz="2400" dirty="0">
                <a:latin typeface="Raleway" panose="020B0604020202020204" charset="0"/>
              </a:rPr>
              <a:t>, University of Split, Faculty of Economics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Prof. dr. Kawa </a:t>
            </a:r>
            <a:r>
              <a:rPr lang="en-US" sz="2400" dirty="0" err="1">
                <a:latin typeface="Raleway" panose="020B0604020202020204" charset="0"/>
              </a:rPr>
              <a:t>Nazemi</a:t>
            </a:r>
            <a:r>
              <a:rPr lang="en-US" sz="2400" dirty="0">
                <a:latin typeface="Raleway" panose="020B0604020202020204" charset="0"/>
              </a:rPr>
              <a:t>, Darmstadt University of Applied Sciences				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Assist. prof. Anton </a:t>
            </a:r>
            <a:r>
              <a:rPr lang="en-US" sz="2400" dirty="0" err="1">
                <a:latin typeface="Raleway" panose="020B0604020202020204" charset="0"/>
              </a:rPr>
              <a:t>Manfreda</a:t>
            </a:r>
            <a:r>
              <a:rPr lang="en-US" sz="2400" dirty="0">
                <a:latin typeface="Raleway" panose="020B0604020202020204" charset="0"/>
              </a:rPr>
              <a:t>, University of Ljubljana, School of Economics and Business (SEB LU)</a:t>
            </a:r>
          </a:p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Raleway" panose="020B0604020202020204" charset="0"/>
              </a:rPr>
              <a:t>Assoc. prof. </a:t>
            </a:r>
            <a:r>
              <a:rPr lang="en-US" sz="2400" dirty="0" err="1">
                <a:latin typeface="Raleway" panose="020B0604020202020204" charset="0"/>
              </a:rPr>
              <a:t>Tihomir</a:t>
            </a:r>
            <a:r>
              <a:rPr lang="en-US" sz="2400" dirty="0">
                <a:latin typeface="Raleway" panose="020B0604020202020204" charset="0"/>
              </a:rPr>
              <a:t> </a:t>
            </a:r>
            <a:r>
              <a:rPr lang="en-US" sz="2400" dirty="0" err="1">
                <a:latin typeface="Raleway" panose="020B0604020202020204" charset="0"/>
              </a:rPr>
              <a:t>Orehovački</a:t>
            </a:r>
            <a:r>
              <a:rPr lang="en-US" sz="2400" dirty="0">
                <a:latin typeface="Raleway" panose="020B0604020202020204" charset="0"/>
              </a:rPr>
              <a:t>, University </a:t>
            </a:r>
            <a:r>
              <a:rPr lang="en-US" sz="2400" dirty="0" err="1">
                <a:latin typeface="Raleway" panose="020B0604020202020204" charset="0"/>
              </a:rPr>
              <a:t>Jurja</a:t>
            </a:r>
            <a:r>
              <a:rPr lang="en-US" sz="2400" dirty="0">
                <a:latin typeface="Raleway" panose="020B0604020202020204" charset="0"/>
              </a:rPr>
              <a:t> </a:t>
            </a:r>
            <a:r>
              <a:rPr lang="en-US" sz="2400" dirty="0" err="1">
                <a:latin typeface="Raleway" panose="020B0604020202020204" charset="0"/>
              </a:rPr>
              <a:t>Dobrile</a:t>
            </a:r>
            <a:r>
              <a:rPr lang="en-US" sz="2400" dirty="0">
                <a:latin typeface="Raleway" panose="020B0604020202020204" charset="0"/>
              </a:rPr>
              <a:t> Pula</a:t>
            </a:r>
            <a:endParaRPr lang="en-GB" sz="2400" dirty="0">
              <a:latin typeface="Raleway" panose="020B060402020202020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266" y="758607"/>
            <a:ext cx="3896734" cy="53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8318" y="335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 err="1" smtClean="0">
                <a:latin typeface="Raleway" panose="020B0604020202020204" charset="0"/>
              </a:rPr>
              <a:t>Publications</a:t>
            </a:r>
            <a:endParaRPr lang="hr-HR" dirty="0">
              <a:latin typeface="Raleway" panose="020B060402020202020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647" y="3241964"/>
            <a:ext cx="3337697" cy="281407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000" dirty="0">
                <a:latin typeface="Raleway" panose="020B0503030101060003" pitchFamily="34" charset="-18"/>
                <a:hlinkClick r:id="rId2"/>
              </a:rPr>
              <a:t>https://www.bib.irb.hr/pretraga/?</a:t>
            </a:r>
            <a:r>
              <a:rPr lang="en-US" sz="2000" dirty="0" smtClean="0">
                <a:latin typeface="Raleway" panose="020B0503030101060003" pitchFamily="34" charset="-18"/>
                <a:hlinkClick r:id="rId2"/>
              </a:rPr>
              <a:t>operators=and|6586|text|project-id</a:t>
            </a:r>
            <a:r>
              <a:rPr lang="hr-HR" sz="2000" dirty="0" smtClean="0">
                <a:latin typeface="Raleway" panose="020B0503030101060003" pitchFamily="34" charset="-18"/>
              </a:rPr>
              <a:t> </a:t>
            </a:r>
            <a:endParaRPr lang="en-US" sz="2000" dirty="0">
              <a:latin typeface="Raleway" panose="020B0503030101060003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85" y="1660879"/>
            <a:ext cx="7906574" cy="42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18921" y="2948943"/>
            <a:ext cx="6457123" cy="1655762"/>
          </a:xfrm>
        </p:spPr>
        <p:txBody>
          <a:bodyPr/>
          <a:lstStyle/>
          <a:p>
            <a:pPr algn="l"/>
            <a:r>
              <a:rPr lang="en-US" dirty="0" smtClean="0">
                <a:latin typeface="Raleway" panose="020B0604020202020204" charset="0"/>
                <a:hlinkClick r:id="rId2"/>
              </a:rPr>
              <a:t>https://www.instagram.com/smartcityefst/</a:t>
            </a:r>
            <a:endParaRPr lang="hr-HR" dirty="0" smtClean="0">
              <a:latin typeface="Raleway" panose="020B0604020202020204" charset="0"/>
            </a:endParaRPr>
          </a:p>
          <a:p>
            <a:pPr algn="l"/>
            <a:r>
              <a:rPr lang="en-US" dirty="0" smtClean="0">
                <a:latin typeface="Raleway" panose="020B0604020202020204" charset="0"/>
                <a:hlinkClick r:id="rId3"/>
              </a:rPr>
              <a:t>https://twitter.com/SmartCity_efst</a:t>
            </a:r>
            <a:r>
              <a:rPr lang="hr-HR" dirty="0" smtClean="0">
                <a:latin typeface="Raleway" panose="020B0604020202020204" charset="0"/>
              </a:rPr>
              <a:t> </a:t>
            </a:r>
            <a:endParaRPr lang="en-US" dirty="0">
              <a:latin typeface="Raleway" panose="020B060402020202020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14699" t="5783" b="2004"/>
          <a:stretch/>
        </p:blipFill>
        <p:spPr>
          <a:xfrm>
            <a:off x="974034" y="1132970"/>
            <a:ext cx="4094922" cy="45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16078"/>
          <a:stretch/>
        </p:blipFill>
        <p:spPr>
          <a:xfrm>
            <a:off x="333375" y="1302163"/>
            <a:ext cx="6420716" cy="393231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33375" y="5581195"/>
            <a:ext cx="1101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www.unist.hr/en/news/university-of-split-first-in-the-european-union-to-issue-a-europass-digital-certificate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114" y="0"/>
            <a:ext cx="3962886" cy="40739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404" y="2036952"/>
            <a:ext cx="5195596" cy="32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0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171740"/>
            <a:ext cx="12192000" cy="1887109"/>
          </a:xfrm>
        </p:spPr>
        <p:txBody>
          <a:bodyPr/>
          <a:lstStyle/>
          <a:p>
            <a:r>
              <a:rPr lang="hr-HR" dirty="0" err="1" smtClean="0">
                <a:latin typeface="Raleway" panose="020B0604020202020204" charset="0"/>
              </a:rPr>
              <a:t>Thank</a:t>
            </a:r>
            <a:r>
              <a:rPr lang="hr-HR" dirty="0" smtClean="0">
                <a:latin typeface="Raleway" panose="020B0604020202020204" charset="0"/>
              </a:rPr>
              <a:t> </a:t>
            </a:r>
            <a:r>
              <a:rPr lang="hr-HR" dirty="0" err="1" smtClean="0">
                <a:latin typeface="Raleway" panose="020B0604020202020204" charset="0"/>
              </a:rPr>
              <a:t>you</a:t>
            </a:r>
            <a:r>
              <a:rPr lang="hr-HR" dirty="0" smtClean="0"/>
              <a:t>!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37722" y="2463717"/>
            <a:ext cx="5029200" cy="2317003"/>
          </a:xfrm>
        </p:spPr>
        <p:txBody>
          <a:bodyPr>
            <a:normAutofit/>
          </a:bodyPr>
          <a:lstStyle/>
          <a:p>
            <a:endParaRPr lang="hr-HR" dirty="0" smtClean="0">
              <a:latin typeface="Raleway" panose="020B0604020202020204" charset="0"/>
            </a:endParaRPr>
          </a:p>
          <a:p>
            <a:r>
              <a:rPr lang="hr-HR" dirty="0" smtClean="0">
                <a:latin typeface="Raleway" panose="020B0604020202020204" charset="0"/>
              </a:rPr>
              <a:t>Maja </a:t>
            </a:r>
            <a:r>
              <a:rPr lang="hr-HR" dirty="0" err="1" smtClean="0">
                <a:latin typeface="Raleway" panose="020B0604020202020204" charset="0"/>
              </a:rPr>
              <a:t>Ćukušić</a:t>
            </a:r>
            <a:endParaRPr lang="hr-HR" dirty="0" smtClean="0">
              <a:latin typeface="Raleway" panose="020B0604020202020204" charset="0"/>
            </a:endParaRPr>
          </a:p>
          <a:p>
            <a:r>
              <a:rPr lang="hr-HR" dirty="0" smtClean="0">
                <a:latin typeface="Raleway" panose="020B0604020202020204" charset="0"/>
                <a:hlinkClick r:id="rId2"/>
              </a:rPr>
              <a:t>maja.cukusic@efst.hr</a:t>
            </a:r>
            <a:r>
              <a:rPr lang="hr-HR" dirty="0" smtClean="0">
                <a:latin typeface="Raleway" panose="020B0604020202020204" charset="0"/>
              </a:rPr>
              <a:t> </a:t>
            </a:r>
            <a:endParaRPr lang="hr-HR" dirty="0">
              <a:latin typeface="Raleway" panose="020B060402020202020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49263" y="5726996"/>
            <a:ext cx="1129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Raleway" panose="020B0604020202020204" charset="0"/>
              </a:rPr>
              <a:t>This work has been supported by the Croatian Science Foundation under the project UIP-2017- 05-7625</a:t>
            </a:r>
            <a:r>
              <a:rPr lang="hr-HR" dirty="0" smtClean="0">
                <a:latin typeface="Raleway" panose="020B0604020202020204" charset="0"/>
              </a:rPr>
              <a:t>.</a:t>
            </a:r>
            <a:endParaRPr lang="en-GB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232</Words>
  <Application>Microsoft Office PowerPoint</Application>
  <PresentationFormat>Široki zaslon</PresentationFormat>
  <Paragraphs>44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Raleway</vt:lpstr>
      <vt:lpstr>Calibri Light</vt:lpstr>
      <vt:lpstr>Calibri</vt:lpstr>
      <vt:lpstr>Arial</vt:lpstr>
      <vt:lpstr>Custom Design</vt:lpstr>
      <vt:lpstr>Tema sustava Office</vt:lpstr>
      <vt:lpstr>Research. Innovation. Networking.  Presentation by</vt:lpstr>
      <vt:lpstr>User-oriented process (re)design and information systems modelling – a case of smart city services (HRZZ-UIP-2017-7625)</vt:lpstr>
      <vt:lpstr>General project objectives:</vt:lpstr>
      <vt:lpstr>Three research ‘directions’:</vt:lpstr>
      <vt:lpstr>Team</vt:lpstr>
      <vt:lpstr>Publications</vt:lpstr>
      <vt:lpstr>PowerPoint prezentacija</vt:lpstr>
      <vt:lpstr>PowerPoint prezentacija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"Maja Cukusic" &lt;maja.cukusic@efst.hr&gt;</dc:creator>
  <cp:lastModifiedBy>Maja Cukusic</cp:lastModifiedBy>
  <cp:revision>50</cp:revision>
  <cp:lastPrinted>2018-06-16T15:24:20Z</cp:lastPrinted>
  <dcterms:created xsi:type="dcterms:W3CDTF">2018-01-26T14:35:58Z</dcterms:created>
  <dcterms:modified xsi:type="dcterms:W3CDTF">2021-05-14T11:15:45Z</dcterms:modified>
</cp:coreProperties>
</file>